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68" r:id="rId3"/>
    <p:sldId id="269" r:id="rId4"/>
    <p:sldId id="270" r:id="rId5"/>
    <p:sldId id="272" r:id="rId6"/>
    <p:sldId id="304" r:id="rId7"/>
    <p:sldId id="273" r:id="rId8"/>
    <p:sldId id="274" r:id="rId9"/>
    <p:sldId id="305" r:id="rId10"/>
    <p:sldId id="306" r:id="rId11"/>
    <p:sldId id="307" r:id="rId12"/>
    <p:sldId id="308" r:id="rId13"/>
    <p:sldId id="309" r:id="rId14"/>
    <p:sldId id="278" r:id="rId15"/>
    <p:sldId id="280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03898-D8CE-451F-BCC4-366127D8EC98}" type="datetimeFigureOut">
              <a:rPr lang="hr-HR" smtClean="0"/>
              <a:pPr/>
              <a:t>4.2.2020.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647FB-793F-434E-A1F4-B3534595D69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5527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9CD1ED-502B-40C2-82E6-7315353F455D}" type="slidenum">
              <a:rPr lang="hr-HR"/>
              <a:pPr/>
              <a:t>10</a:t>
            </a:fld>
            <a:endParaRPr lang="hr-HR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C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A25A7-DD39-4B01-A0A1-18E618E8FB06}" type="slidenum">
              <a:rPr lang="hr-HR"/>
              <a:pPr/>
              <a:t>11</a:t>
            </a:fld>
            <a:endParaRPr lang="hr-HR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C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10A-714A-43C8-9373-60AC6C406E5B}" type="datetimeFigureOut">
              <a:rPr lang="hr-HR" smtClean="0"/>
              <a:pPr/>
              <a:t>4.2.2020.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2ED5-EED5-4D89-A6B8-184D453B9D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10A-714A-43C8-9373-60AC6C406E5B}" type="datetimeFigureOut">
              <a:rPr lang="hr-HR" smtClean="0"/>
              <a:pPr/>
              <a:t>4.2.2020.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2ED5-EED5-4D89-A6B8-184D453B9D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10A-714A-43C8-9373-60AC6C406E5B}" type="datetimeFigureOut">
              <a:rPr lang="hr-HR" smtClean="0"/>
              <a:pPr/>
              <a:t>4.2.2020.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2ED5-EED5-4D89-A6B8-184D453B9DD0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10A-714A-43C8-9373-60AC6C406E5B}" type="datetimeFigureOut">
              <a:rPr lang="hr-HR" smtClean="0"/>
              <a:pPr/>
              <a:t>4.2.2020.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2ED5-EED5-4D89-A6B8-184D453B9D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10A-714A-43C8-9373-60AC6C406E5B}" type="datetimeFigureOut">
              <a:rPr lang="hr-HR" smtClean="0"/>
              <a:pPr/>
              <a:t>4.2.2020.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2ED5-EED5-4D89-A6B8-184D453B9D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10A-714A-43C8-9373-60AC6C406E5B}" type="datetimeFigureOut">
              <a:rPr lang="hr-HR" smtClean="0"/>
              <a:pPr/>
              <a:t>4.2.2020.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2ED5-EED5-4D89-A6B8-184D453B9D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10A-714A-43C8-9373-60AC6C406E5B}" type="datetimeFigureOut">
              <a:rPr lang="hr-HR" smtClean="0"/>
              <a:pPr/>
              <a:t>4.2.2020.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2ED5-EED5-4D89-A6B8-184D453B9D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10A-714A-43C8-9373-60AC6C406E5B}" type="datetimeFigureOut">
              <a:rPr lang="hr-HR" smtClean="0"/>
              <a:pPr/>
              <a:t>4.2.2020.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2ED5-EED5-4D89-A6B8-184D453B9D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10A-714A-43C8-9373-60AC6C406E5B}" type="datetimeFigureOut">
              <a:rPr lang="hr-HR" smtClean="0"/>
              <a:pPr/>
              <a:t>4.2.2020.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2ED5-EED5-4D89-A6B8-184D453B9D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10A-714A-43C8-9373-60AC6C406E5B}" type="datetimeFigureOut">
              <a:rPr lang="hr-HR" smtClean="0"/>
              <a:pPr/>
              <a:t>4.2.2020.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2ED5-EED5-4D89-A6B8-184D453B9D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10A-714A-43C8-9373-60AC6C406E5B}" type="datetimeFigureOut">
              <a:rPr lang="hr-HR" smtClean="0"/>
              <a:pPr/>
              <a:t>4.2.2020.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2ED5-EED5-4D89-A6B8-184D453B9D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4EF410A-714A-43C8-9373-60AC6C406E5B}" type="datetimeFigureOut">
              <a:rPr lang="hr-HR" smtClean="0"/>
              <a:pPr/>
              <a:t>4.2.2020.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98C2ED5-EED5-4D89-A6B8-184D453B9D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Psihološke </a:t>
            </a:r>
            <a:r>
              <a:rPr lang="hr-HR" dirty="0" smtClean="0"/>
              <a:t>teškoće djece u </a:t>
            </a:r>
            <a:r>
              <a:rPr lang="hr-HR" dirty="0"/>
              <a:t>bolnici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1783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2656"/>
            <a:ext cx="8243887" cy="1011957"/>
          </a:xfrm>
        </p:spPr>
        <p:txBody>
          <a:bodyPr>
            <a:normAutofit/>
          </a:bodyPr>
          <a:lstStyle/>
          <a:p>
            <a:r>
              <a:rPr lang="hr-HR" sz="4000" dirty="0" smtClean="0"/>
              <a:t>Ublažavanje </a:t>
            </a:r>
            <a:r>
              <a:rPr lang="hr-HR" sz="4000" dirty="0"/>
              <a:t>stresa </a:t>
            </a:r>
            <a:r>
              <a:rPr lang="hr-HR" sz="4000" dirty="0" smtClean="0"/>
              <a:t>…</a:t>
            </a:r>
            <a:endParaRPr lang="hr-HR" sz="4000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276872"/>
            <a:ext cx="8229600" cy="417591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r-HR" b="1" i="1" dirty="0" smtClean="0"/>
              <a:t>Postupci primjereni</a:t>
            </a:r>
            <a:r>
              <a:rPr lang="pt-BR" dirty="0" smtClean="0"/>
              <a:t> </a:t>
            </a:r>
            <a:r>
              <a:rPr lang="hr-HR" b="1" i="1" dirty="0" smtClean="0"/>
              <a:t>m</a:t>
            </a:r>
            <a:r>
              <a:rPr lang="pt-BR" b="1" i="1" dirty="0" smtClean="0"/>
              <a:t>alo</a:t>
            </a:r>
            <a:r>
              <a:rPr lang="hr-HR" b="1" i="1" dirty="0" smtClean="0"/>
              <a:t>m</a:t>
            </a:r>
            <a:r>
              <a:rPr lang="pt-BR" b="1" i="1" dirty="0" smtClean="0"/>
              <a:t> djete</a:t>
            </a:r>
            <a:r>
              <a:rPr lang="hr-HR" b="1" i="1" dirty="0" smtClean="0"/>
              <a:t>tu</a:t>
            </a:r>
            <a:r>
              <a:rPr lang="pt-BR" b="1" i="1" dirty="0" smtClean="0"/>
              <a:t> </a:t>
            </a:r>
            <a:r>
              <a:rPr lang="hr-HR" b="1" i="1" dirty="0" smtClean="0"/>
              <a:t>(</a:t>
            </a:r>
            <a:r>
              <a:rPr lang="pt-BR" b="1" i="1" dirty="0" smtClean="0"/>
              <a:t>od 1-3 godine</a:t>
            </a:r>
            <a:r>
              <a:rPr lang="hr-HR" b="1" i="1" dirty="0" smtClean="0"/>
              <a:t>)</a:t>
            </a:r>
            <a:r>
              <a:rPr lang="hr-HR" dirty="0" smtClean="0"/>
              <a:t>:</a:t>
            </a:r>
          </a:p>
          <a:p>
            <a:pPr>
              <a:lnSpc>
                <a:spcPct val="80000"/>
              </a:lnSpc>
              <a:buNone/>
            </a:pPr>
            <a:endParaRPr lang="hr-HR" dirty="0" smtClean="0"/>
          </a:p>
          <a:p>
            <a:pPr>
              <a:spcBef>
                <a:spcPct val="0"/>
              </a:spcBef>
            </a:pPr>
            <a:r>
              <a:rPr lang="pt-BR" sz="2200" dirty="0" smtClean="0"/>
              <a:t>pripremiti dijete za stresno iskustvo neposredno pred događaj (ako je moguće), jer dijete te dobi nema još razvijen pojam o vremenu (sutra, ujutro i sl.)</a:t>
            </a:r>
          </a:p>
          <a:p>
            <a:pPr>
              <a:lnSpc>
                <a:spcPct val="80000"/>
              </a:lnSpc>
            </a:pPr>
            <a:r>
              <a:rPr lang="pt-BR" sz="2200" dirty="0" smtClean="0"/>
              <a:t>biti blizak djetetu, emocionalno ga podržati kroz verbalnu, a naročito kroz neverbalnu komunikaciju;</a:t>
            </a:r>
          </a:p>
          <a:p>
            <a:pPr>
              <a:lnSpc>
                <a:spcPct val="80000"/>
              </a:lnSpc>
            </a:pPr>
            <a:r>
              <a:rPr lang="pt-BR" sz="2200" dirty="0" smtClean="0"/>
              <a:t>prihvatiti protest, regresiju i tjeskobu zbog odvajanja od roditelja kao</a:t>
            </a:r>
            <a:r>
              <a:rPr lang="hr-HR" sz="2200" dirty="0" smtClean="0"/>
              <a:t> </a:t>
            </a:r>
            <a:r>
              <a:rPr lang="pt-BR" sz="2200" dirty="0" smtClean="0"/>
              <a:t>normalne reakcije djeteta u stresu.</a:t>
            </a:r>
            <a:endParaRPr lang="hr-HR" sz="2200" dirty="0" smtClean="0"/>
          </a:p>
          <a:p>
            <a:pPr>
              <a:lnSpc>
                <a:spcPct val="80000"/>
              </a:lnSpc>
            </a:pPr>
            <a:r>
              <a:rPr lang="pt-BR" sz="2200" dirty="0" smtClean="0"/>
              <a:t>uputiti roditelje kako da se ponašaju jer dijete imitira njih;</a:t>
            </a:r>
            <a:endParaRPr lang="hr-HR" sz="2200" dirty="0" smtClean="0"/>
          </a:p>
          <a:p>
            <a:pPr>
              <a:lnSpc>
                <a:spcPct val="80000"/>
              </a:lnSpc>
            </a:pPr>
            <a:r>
              <a:rPr lang="hr-HR" sz="2200" dirty="0" smtClean="0"/>
              <a:t>omogućiti </a:t>
            </a:r>
            <a:r>
              <a:rPr lang="hr-HR" sz="2200" dirty="0" err="1" smtClean="0"/>
              <a:t>prisustvo</a:t>
            </a:r>
            <a:r>
              <a:rPr lang="hr-HR" sz="2200" dirty="0" smtClean="0"/>
              <a:t> i </a:t>
            </a:r>
            <a:r>
              <a:rPr lang="pt-BR" sz="2200" dirty="0" smtClean="0"/>
              <a:t>uključivanje roditelja</a:t>
            </a:r>
            <a:r>
              <a:rPr lang="hr-HR" sz="2200" dirty="0" smtClean="0"/>
              <a:t> koliko je moguće.</a:t>
            </a:r>
            <a:endParaRPr lang="hr-HR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8243887" cy="720080"/>
          </a:xfrm>
        </p:spPr>
        <p:txBody>
          <a:bodyPr>
            <a:normAutofit/>
          </a:bodyPr>
          <a:lstStyle/>
          <a:p>
            <a:r>
              <a:rPr lang="hr-HR" sz="4000" dirty="0" smtClean="0"/>
              <a:t>Ublažavanje stresa…</a:t>
            </a:r>
            <a:endParaRPr lang="sr-Latn-CS" sz="4000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229600" cy="46085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hr-HR" sz="2600" b="1" i="1" dirty="0" smtClean="0"/>
              <a:t>Postupci primjereni</a:t>
            </a:r>
            <a:r>
              <a:rPr lang="pt-BR" sz="2600" dirty="0" smtClean="0"/>
              <a:t> </a:t>
            </a:r>
            <a:r>
              <a:rPr lang="pt-BR" sz="2600" b="1" i="1" dirty="0" smtClean="0"/>
              <a:t>djete</a:t>
            </a:r>
            <a:r>
              <a:rPr lang="hr-HR" sz="2600" b="1" i="1" dirty="0" smtClean="0"/>
              <a:t>tu</a:t>
            </a:r>
            <a:r>
              <a:rPr lang="pt-BR" sz="2600" b="1" i="1" dirty="0" smtClean="0"/>
              <a:t> od </a:t>
            </a:r>
            <a:r>
              <a:rPr lang="hr-HR" sz="2600" b="1" i="1" dirty="0" smtClean="0"/>
              <a:t>3</a:t>
            </a:r>
            <a:r>
              <a:rPr lang="pt-BR" sz="2600" b="1" i="1" dirty="0" smtClean="0"/>
              <a:t>-</a:t>
            </a:r>
            <a:r>
              <a:rPr lang="hr-HR" sz="2600" b="1" i="1" dirty="0" smtClean="0"/>
              <a:t>6</a:t>
            </a:r>
            <a:r>
              <a:rPr lang="pt-BR" sz="2600" b="1" i="1" dirty="0" smtClean="0"/>
              <a:t> godin</a:t>
            </a:r>
            <a:r>
              <a:rPr lang="hr-HR" sz="2600" b="1" i="1" dirty="0" smtClean="0"/>
              <a:t>a</a:t>
            </a:r>
            <a:r>
              <a:rPr lang="hr-HR" sz="2600" dirty="0" smtClean="0"/>
              <a:t>:</a:t>
            </a:r>
          </a:p>
          <a:p>
            <a:pPr>
              <a:lnSpc>
                <a:spcPct val="90000"/>
              </a:lnSpc>
              <a:buNone/>
            </a:pPr>
            <a:endParaRPr lang="hr-HR" sz="1300" dirty="0" smtClean="0"/>
          </a:p>
          <a:p>
            <a:pPr>
              <a:lnSpc>
                <a:spcPct val="90000"/>
              </a:lnSpc>
            </a:pPr>
            <a:r>
              <a:rPr lang="hr-HR" sz="2200" dirty="0" smtClean="0"/>
              <a:t>prepoznati </a:t>
            </a:r>
            <a:r>
              <a:rPr lang="pt-BR" sz="2200" dirty="0" smtClean="0"/>
              <a:t>obramben</a:t>
            </a:r>
            <a:r>
              <a:rPr lang="hr-HR" sz="2200" dirty="0" smtClean="0"/>
              <a:t>e</a:t>
            </a:r>
            <a:r>
              <a:rPr lang="pt-BR" sz="2200" dirty="0" smtClean="0"/>
              <a:t> mehaniz</a:t>
            </a:r>
            <a:r>
              <a:rPr lang="hr-HR" sz="2200" dirty="0" smtClean="0"/>
              <a:t>me</a:t>
            </a:r>
            <a:r>
              <a:rPr lang="pt-BR" sz="2200" dirty="0" smtClean="0"/>
              <a:t> (npr. regresij</a:t>
            </a:r>
            <a:r>
              <a:rPr lang="hr-HR" sz="2200" dirty="0" smtClean="0"/>
              <a:t>u</a:t>
            </a:r>
            <a:r>
              <a:rPr lang="pt-BR" sz="2200" dirty="0" smtClean="0"/>
              <a:t>) ili stra</a:t>
            </a:r>
            <a:r>
              <a:rPr lang="hr-HR" sz="2200" dirty="0" smtClean="0"/>
              <a:t>h</a:t>
            </a:r>
            <a:r>
              <a:rPr lang="pt-BR" sz="2200" dirty="0" smtClean="0"/>
              <a:t> od odvajanja</a:t>
            </a:r>
            <a:r>
              <a:rPr lang="hr-HR" sz="2200" dirty="0" smtClean="0"/>
              <a:t>; </a:t>
            </a:r>
          </a:p>
          <a:p>
            <a:pPr>
              <a:lnSpc>
                <a:spcPct val="90000"/>
              </a:lnSpc>
            </a:pPr>
            <a:r>
              <a:rPr lang="pt-BR" sz="2200" dirty="0" smtClean="0"/>
              <a:t>korist</a:t>
            </a:r>
            <a:r>
              <a:rPr lang="hr-HR" sz="2200" dirty="0" smtClean="0"/>
              <a:t>iti</a:t>
            </a:r>
            <a:r>
              <a:rPr lang="pt-BR" sz="2200" dirty="0" smtClean="0"/>
              <a:t> mašt</a:t>
            </a:r>
            <a:r>
              <a:rPr lang="hr-HR" sz="2200" dirty="0" smtClean="0"/>
              <a:t>u djeteta kako bi</a:t>
            </a:r>
            <a:r>
              <a:rPr lang="pt-BR" sz="2200" dirty="0" smtClean="0"/>
              <a:t> izra</a:t>
            </a:r>
            <a:r>
              <a:rPr lang="hr-HR" sz="2200" dirty="0" err="1" smtClean="0"/>
              <a:t>zili</a:t>
            </a:r>
            <a:r>
              <a:rPr lang="pt-BR" sz="2200" dirty="0" smtClean="0"/>
              <a:t> svoje potrebe i frustracije</a:t>
            </a:r>
            <a:r>
              <a:rPr lang="hr-HR" sz="2200" dirty="0" smtClean="0"/>
              <a:t> (priče, crtanje);</a:t>
            </a:r>
          </a:p>
          <a:p>
            <a:pPr>
              <a:lnSpc>
                <a:spcPct val="90000"/>
              </a:lnSpc>
            </a:pPr>
            <a:r>
              <a:rPr lang="hr-HR" sz="2200" dirty="0" smtClean="0"/>
              <a:t>poštivati </a:t>
            </a:r>
            <a:r>
              <a:rPr lang="pt-BR" sz="2200" dirty="0" smtClean="0"/>
              <a:t>ovisn</a:t>
            </a:r>
            <a:r>
              <a:rPr lang="hr-HR" sz="2200" dirty="0" err="1" smtClean="0"/>
              <a:t>ost</a:t>
            </a:r>
            <a:r>
              <a:rPr lang="pt-BR" sz="2200" dirty="0" smtClean="0"/>
              <a:t> o dnevnim ritualima (npr. </a:t>
            </a:r>
            <a:r>
              <a:rPr lang="hr-HR" sz="2200" dirty="0" smtClean="0"/>
              <a:t>prije</a:t>
            </a:r>
            <a:r>
              <a:rPr lang="pt-BR" sz="2200" dirty="0" smtClean="0"/>
              <a:t> spavanj</a:t>
            </a:r>
            <a:r>
              <a:rPr lang="hr-HR" sz="2200" dirty="0" smtClean="0"/>
              <a:t>a – priča, svjetlo, igračka</a:t>
            </a:r>
            <a:r>
              <a:rPr lang="pt-BR" sz="2200" dirty="0" smtClean="0"/>
              <a:t>)</a:t>
            </a:r>
            <a:r>
              <a:rPr lang="hr-HR" sz="2200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pt-BR" sz="2200" dirty="0" smtClean="0"/>
              <a:t>vole imati osjećaj kontrole nad sobom i situacijom</a:t>
            </a:r>
            <a:r>
              <a:rPr lang="hr-HR" sz="2200" dirty="0" smtClean="0"/>
              <a:t> –</a:t>
            </a:r>
            <a:r>
              <a:rPr lang="pt-BR" sz="2200" dirty="0" smtClean="0"/>
              <a:t>do</a:t>
            </a:r>
            <a:r>
              <a:rPr lang="hr-HR" sz="2200" dirty="0" smtClean="0"/>
              <a:t>pust</a:t>
            </a:r>
            <a:r>
              <a:rPr lang="pt-BR" sz="2200" dirty="0" smtClean="0"/>
              <a:t>iti djetetu da prividno samo odlučuje o sebi</a:t>
            </a:r>
            <a:r>
              <a:rPr lang="hr-HR" sz="2200" dirty="0" smtClean="0"/>
              <a:t> (prvo ću crtati, a onda slagati kocke)</a:t>
            </a:r>
            <a:r>
              <a:rPr lang="pt-BR" sz="2200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pt-BR" sz="2200" dirty="0" smtClean="0"/>
              <a:t>imaju jaku potrebu pobijed</a:t>
            </a:r>
            <a:r>
              <a:rPr lang="hr-HR" sz="2200" dirty="0" smtClean="0"/>
              <a:t>iti</a:t>
            </a:r>
            <a:r>
              <a:rPr lang="pt-BR" sz="2200" dirty="0" smtClean="0"/>
              <a:t> </a:t>
            </a:r>
            <a:r>
              <a:rPr lang="hr-HR" sz="2200" dirty="0" smtClean="0"/>
              <a:t>- </a:t>
            </a:r>
            <a:r>
              <a:rPr lang="pt-BR" sz="2200" dirty="0" smtClean="0"/>
              <a:t>uobličiti zahtjeve u obliku natjecanja (npr. “</a:t>
            </a:r>
            <a:r>
              <a:rPr lang="hr-HR" sz="2200" dirty="0" smtClean="0"/>
              <a:t>Tko će nacrtati najljepši crtež?”)</a:t>
            </a:r>
            <a:endParaRPr lang="pt-BR" sz="2200" dirty="0" smtClean="0"/>
          </a:p>
          <a:p>
            <a:pPr>
              <a:lnSpc>
                <a:spcPct val="90000"/>
              </a:lnSpc>
            </a:pPr>
            <a:r>
              <a:rPr lang="pt-BR" sz="2200" dirty="0" smtClean="0"/>
              <a:t>pružiti emocionalnu podršku</a:t>
            </a:r>
            <a:r>
              <a:rPr lang="hr-HR" sz="2200" dirty="0" smtClean="0"/>
              <a:t>,</a:t>
            </a:r>
            <a:r>
              <a:rPr lang="pt-BR" sz="2200" dirty="0" smtClean="0"/>
              <a:t> verbalno i neverbalno</a:t>
            </a:r>
            <a:r>
              <a:rPr lang="hr-HR" sz="2200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hr-HR" sz="2200" dirty="0" smtClean="0"/>
              <a:t>omogućiti </a:t>
            </a:r>
            <a:r>
              <a:rPr lang="hr-HR" sz="2200" dirty="0" err="1" smtClean="0"/>
              <a:t>prisustvo</a:t>
            </a:r>
            <a:r>
              <a:rPr lang="hr-HR" sz="2200" dirty="0" smtClean="0"/>
              <a:t> roditelja koliko god je moguće.</a:t>
            </a:r>
            <a:endParaRPr lang="hr-HR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755576" y="1988840"/>
            <a:ext cx="7992887" cy="468052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hr-HR" b="1" i="1" dirty="0" smtClean="0"/>
              <a:t>Postupci primjereni</a:t>
            </a:r>
            <a:r>
              <a:rPr lang="pt-BR" dirty="0" smtClean="0"/>
              <a:t> </a:t>
            </a:r>
            <a:r>
              <a:rPr lang="pt-BR" b="1" i="1" dirty="0" smtClean="0"/>
              <a:t>djete</a:t>
            </a:r>
            <a:r>
              <a:rPr lang="hr-HR" b="1" i="1" dirty="0" smtClean="0"/>
              <a:t>tu</a:t>
            </a:r>
            <a:r>
              <a:rPr lang="pt-BR" b="1" i="1" dirty="0" smtClean="0"/>
              <a:t> od </a:t>
            </a:r>
            <a:r>
              <a:rPr lang="hr-HR" b="1" i="1" dirty="0" smtClean="0"/>
              <a:t>6</a:t>
            </a:r>
            <a:r>
              <a:rPr lang="pt-BR" b="1" i="1" dirty="0" smtClean="0"/>
              <a:t>-</a:t>
            </a:r>
            <a:r>
              <a:rPr lang="hr-HR" b="1" i="1" dirty="0" smtClean="0"/>
              <a:t>12</a:t>
            </a:r>
            <a:r>
              <a:rPr lang="pt-BR" b="1" i="1" dirty="0" smtClean="0"/>
              <a:t> godin</a:t>
            </a:r>
            <a:r>
              <a:rPr lang="hr-HR" b="1" i="1" dirty="0" smtClean="0"/>
              <a:t>a</a:t>
            </a:r>
            <a:r>
              <a:rPr lang="hr-HR" dirty="0" smtClean="0"/>
              <a:t>:</a:t>
            </a:r>
          </a:p>
          <a:p>
            <a:pPr>
              <a:lnSpc>
                <a:spcPct val="80000"/>
              </a:lnSpc>
              <a:buNone/>
            </a:pPr>
            <a:endParaRPr lang="hr-HR" sz="1200" dirty="0" smtClean="0"/>
          </a:p>
          <a:p>
            <a:pPr>
              <a:lnSpc>
                <a:spcPct val="80000"/>
              </a:lnSpc>
            </a:pPr>
            <a:r>
              <a:rPr lang="hr-HR" sz="2200" dirty="0" smtClean="0"/>
              <a:t>Prepoznati obrambene mehanizme – često </a:t>
            </a:r>
            <a:r>
              <a:rPr lang="hr-HR" sz="2200" dirty="0" err="1" smtClean="0"/>
              <a:t>somatizacija</a:t>
            </a:r>
            <a:r>
              <a:rPr lang="hr-HR" sz="2200" dirty="0" smtClean="0"/>
              <a:t> (glavobolje, bolovi u trbuhu, tikovi), rijetko depresija (u slučajevima velikih gubitaka); </a:t>
            </a:r>
          </a:p>
          <a:p>
            <a:pPr>
              <a:lnSpc>
                <a:spcPct val="80000"/>
              </a:lnSpc>
            </a:pPr>
            <a:r>
              <a:rPr lang="hr-HR" sz="2200" dirty="0" smtClean="0"/>
              <a:t>poticati djetetovo razumijevanje situacije - tako i bolju kontrolu nad situacijom – poticati samostalnost, odlučivanje, ali pomoći kad traži;</a:t>
            </a:r>
          </a:p>
          <a:p>
            <a:pPr>
              <a:lnSpc>
                <a:spcPct val="80000"/>
              </a:lnSpc>
            </a:pPr>
            <a:r>
              <a:rPr lang="hr-HR" sz="2200" dirty="0" smtClean="0"/>
              <a:t>pripremiti ga za stresne događaje kroz prošla stresna iskustva - ima već dosta iskustva u suočavanju sa stresom;</a:t>
            </a:r>
          </a:p>
          <a:p>
            <a:pPr>
              <a:lnSpc>
                <a:spcPct val="80000"/>
              </a:lnSpc>
            </a:pPr>
            <a:r>
              <a:rPr lang="hr-HR" sz="2200" dirty="0" smtClean="0"/>
              <a:t>dopustiti da izrazi svoje emocije kroz igru, crteže i </a:t>
            </a:r>
            <a:r>
              <a:rPr lang="hr-HR" sz="2200" dirty="0" err="1" smtClean="0"/>
              <a:t>sl</a:t>
            </a:r>
            <a:r>
              <a:rPr lang="hr-HR" sz="2200" dirty="0" smtClean="0"/>
              <a:t>.;</a:t>
            </a:r>
          </a:p>
          <a:p>
            <a:pPr>
              <a:lnSpc>
                <a:spcPct val="80000"/>
              </a:lnSpc>
            </a:pPr>
            <a:r>
              <a:rPr lang="hr-HR" sz="2200" dirty="0" smtClean="0"/>
              <a:t>saslušati ga, našaliti se, poigrati se, ne prijetiti, biti spremni na izraze agresije;</a:t>
            </a:r>
          </a:p>
          <a:p>
            <a:pPr>
              <a:lnSpc>
                <a:spcPct val="80000"/>
              </a:lnSpc>
            </a:pPr>
            <a:r>
              <a:rPr lang="hr-HR" sz="2200" dirty="0" smtClean="0"/>
              <a:t>poticati tjelesne i mentalne aktivnosti koliko je dopušteno, </a:t>
            </a:r>
            <a:r>
              <a:rPr lang="hr-HR" sz="2200" dirty="0" err="1" smtClean="0"/>
              <a:t>npr</a:t>
            </a:r>
            <a:r>
              <a:rPr lang="hr-HR" sz="2200" dirty="0" smtClean="0"/>
              <a:t>. natjecanja, grupne igre i </a:t>
            </a:r>
            <a:r>
              <a:rPr lang="hr-HR" sz="2200" dirty="0" err="1" smtClean="0"/>
              <a:t>sl</a:t>
            </a:r>
            <a:r>
              <a:rPr lang="hr-HR" sz="22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hr-HR" sz="2200" dirty="0" smtClean="0"/>
              <a:t>informirati i uputiti roditelje.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Ublažavanje stresa…</a:t>
            </a:r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683568" y="1817440"/>
            <a:ext cx="8136904" cy="504056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hr-HR" sz="2600" b="1" i="1" dirty="0" smtClean="0"/>
              <a:t>Postupci primjereni</a:t>
            </a:r>
            <a:r>
              <a:rPr lang="pt-BR" sz="2600" dirty="0" smtClean="0"/>
              <a:t> </a:t>
            </a:r>
            <a:r>
              <a:rPr lang="hr-HR" sz="2600" b="1" i="1" dirty="0" smtClean="0"/>
              <a:t>adolescentu</a:t>
            </a:r>
            <a:r>
              <a:rPr lang="pt-BR" sz="2600" b="1" i="1" dirty="0" smtClean="0"/>
              <a:t> </a:t>
            </a:r>
            <a:r>
              <a:rPr lang="hr-HR" sz="2600" b="1" i="1" dirty="0" smtClean="0"/>
              <a:t>(</a:t>
            </a:r>
            <a:r>
              <a:rPr lang="pt-BR" sz="2600" b="1" i="1" dirty="0" smtClean="0"/>
              <a:t>od </a:t>
            </a:r>
            <a:r>
              <a:rPr lang="hr-HR" sz="2600" b="1" i="1" dirty="0" smtClean="0"/>
              <a:t>12</a:t>
            </a:r>
            <a:r>
              <a:rPr lang="pt-BR" sz="2600" b="1" i="1" dirty="0" smtClean="0"/>
              <a:t>-</a:t>
            </a:r>
            <a:r>
              <a:rPr lang="hr-HR" sz="2600" b="1" i="1" dirty="0" smtClean="0"/>
              <a:t>18</a:t>
            </a:r>
            <a:r>
              <a:rPr lang="pt-BR" sz="2600" b="1" i="1" dirty="0" smtClean="0"/>
              <a:t> godin</a:t>
            </a:r>
            <a:r>
              <a:rPr lang="hr-HR" sz="2600" b="1" i="1" dirty="0" smtClean="0"/>
              <a:t>a)</a:t>
            </a:r>
            <a:r>
              <a:rPr lang="hr-HR" sz="2600" dirty="0" smtClean="0"/>
              <a:t>:</a:t>
            </a:r>
          </a:p>
          <a:p>
            <a:pPr>
              <a:buNone/>
            </a:pPr>
            <a:endParaRPr lang="hr-HR" sz="1300" dirty="0" smtClean="0"/>
          </a:p>
          <a:p>
            <a:pPr>
              <a:lnSpc>
                <a:spcPct val="80000"/>
              </a:lnSpc>
            </a:pPr>
            <a:r>
              <a:rPr lang="hr-HR" dirty="0" smtClean="0"/>
              <a:t>V</a:t>
            </a:r>
            <a:r>
              <a:rPr lang="pt-BR" dirty="0" smtClean="0"/>
              <a:t>ažno kognitivno savladavanje situacije </a:t>
            </a:r>
            <a:r>
              <a:rPr lang="hr-HR" dirty="0" smtClean="0"/>
              <a:t>- </a:t>
            </a:r>
            <a:r>
              <a:rPr lang="pt-BR" dirty="0" smtClean="0"/>
              <a:t>pružiti informacije i protumačiti situaciju</a:t>
            </a:r>
            <a:r>
              <a:rPr lang="hr-HR" dirty="0" smtClean="0"/>
              <a:t>;</a:t>
            </a:r>
          </a:p>
          <a:p>
            <a:pPr>
              <a:lnSpc>
                <a:spcPct val="80000"/>
              </a:lnSpc>
            </a:pPr>
            <a:r>
              <a:rPr lang="pt-BR" dirty="0" smtClean="0"/>
              <a:t>pomoći u sagledavanju adolescentovih emocionalnih doživljaja;</a:t>
            </a:r>
          </a:p>
          <a:p>
            <a:pPr>
              <a:lnSpc>
                <a:spcPct val="80000"/>
              </a:lnSpc>
            </a:pPr>
            <a:r>
              <a:rPr lang="pt-BR" dirty="0" smtClean="0"/>
              <a:t>konfromizam (želi biti u svemu kao i vršnjaci)</a:t>
            </a:r>
            <a:r>
              <a:rPr lang="hr-HR" dirty="0" smtClean="0"/>
              <a:t> - </a:t>
            </a:r>
            <a:r>
              <a:rPr lang="pt-BR" dirty="0" smtClean="0"/>
              <a:t>podržati sličnost s vršnjacima, ali ukazati na vrijedne razlike (posebno kod invalida) </a:t>
            </a:r>
            <a:r>
              <a:rPr lang="hr-HR" dirty="0" smtClean="0"/>
              <a:t>;</a:t>
            </a:r>
            <a:endParaRPr lang="pt-BR" dirty="0" smtClean="0"/>
          </a:p>
          <a:p>
            <a:pPr>
              <a:lnSpc>
                <a:spcPct val="80000"/>
              </a:lnSpc>
            </a:pPr>
            <a:r>
              <a:rPr lang="hr-HR" dirty="0" smtClean="0"/>
              <a:t>želi </a:t>
            </a:r>
            <a:r>
              <a:rPr lang="pt-BR" dirty="0" smtClean="0"/>
              <a:t>kontrol</a:t>
            </a:r>
            <a:r>
              <a:rPr lang="hr-HR" dirty="0" smtClean="0"/>
              <a:t>u</a:t>
            </a:r>
            <a:r>
              <a:rPr lang="pt-BR" dirty="0" smtClean="0"/>
              <a:t> i odgovornost za vlastiti život</a:t>
            </a:r>
            <a:r>
              <a:rPr lang="hr-HR" dirty="0" smtClean="0"/>
              <a:t> - </a:t>
            </a:r>
            <a:r>
              <a:rPr lang="pt-BR" dirty="0" smtClean="0"/>
              <a:t>zajednički planirati i pomoći u donošenju odluka;</a:t>
            </a:r>
          </a:p>
          <a:p>
            <a:pPr>
              <a:lnSpc>
                <a:spcPct val="80000"/>
              </a:lnSpc>
            </a:pPr>
            <a:r>
              <a:rPr lang="hr-HR" dirty="0" smtClean="0"/>
              <a:t>traži </a:t>
            </a:r>
            <a:r>
              <a:rPr lang="pt-BR" dirty="0" smtClean="0"/>
              <a:t>utočišt</a:t>
            </a:r>
            <a:r>
              <a:rPr lang="hr-HR" dirty="0" smtClean="0"/>
              <a:t>e</a:t>
            </a:r>
            <a:r>
              <a:rPr lang="pt-BR" dirty="0" smtClean="0"/>
              <a:t> u maštanju</a:t>
            </a:r>
            <a:r>
              <a:rPr lang="hr-HR" dirty="0" smtClean="0"/>
              <a:t> - </a:t>
            </a:r>
            <a:r>
              <a:rPr lang="pt-BR" dirty="0" smtClean="0"/>
              <a:t>kroz maštu poticati kreativne planove su</a:t>
            </a:r>
            <a:r>
              <a:rPr lang="hr-HR" dirty="0" smtClean="0"/>
              <a:t>o</a:t>
            </a:r>
            <a:r>
              <a:rPr lang="pt-BR" dirty="0" smtClean="0"/>
              <a:t>čavanja sa stresom;</a:t>
            </a:r>
          </a:p>
          <a:p>
            <a:pPr>
              <a:lnSpc>
                <a:spcPct val="80000"/>
              </a:lnSpc>
            </a:pPr>
            <a:r>
              <a:rPr lang="pt-BR" dirty="0" smtClean="0"/>
              <a:t>poticati motoričku aktivnost (koliko </a:t>
            </a:r>
            <a:r>
              <a:rPr lang="hr-HR" dirty="0" smtClean="0"/>
              <a:t>se </a:t>
            </a:r>
            <a:r>
              <a:rPr lang="pt-BR" dirty="0" smtClean="0"/>
              <a:t>može) radi opuštanja;</a:t>
            </a:r>
          </a:p>
          <a:p>
            <a:pPr>
              <a:lnSpc>
                <a:spcPct val="80000"/>
              </a:lnSpc>
            </a:pPr>
            <a:r>
              <a:rPr lang="pt-BR" dirty="0" smtClean="0"/>
              <a:t>obratiti pozornost na znakove sklonosti ka samoubojstvu (agresija, umor, glavobolje, droge, alkohol, izjave "bilo bi bolje da me nema</a:t>
            </a:r>
            <a:r>
              <a:rPr lang="hr-HR" dirty="0" smtClean="0"/>
              <a:t>..</a:t>
            </a:r>
            <a:r>
              <a:rPr lang="pt-BR" dirty="0" smtClean="0"/>
              <a:t>, i tako me više neće biti</a:t>
            </a:r>
            <a:r>
              <a:rPr lang="hr-HR" dirty="0" err="1" smtClean="0"/>
              <a:t>..</a:t>
            </a:r>
            <a:r>
              <a:rPr lang="hr-HR" dirty="0" smtClean="0"/>
              <a:t>.</a:t>
            </a:r>
            <a:r>
              <a:rPr lang="pt-BR" dirty="0" smtClean="0"/>
              <a:t>", nagle promjene ponašanja, oproštajna pisma itd.) </a:t>
            </a:r>
            <a:r>
              <a:rPr lang="hr-HR" dirty="0" smtClean="0"/>
              <a:t>– </a:t>
            </a:r>
            <a:r>
              <a:rPr lang="pt-BR" dirty="0" smtClean="0"/>
              <a:t>popričati</a:t>
            </a:r>
            <a:r>
              <a:rPr lang="hr-HR" dirty="0" smtClean="0"/>
              <a:t> i provjeriti</a:t>
            </a:r>
            <a:r>
              <a:rPr lang="pt-BR" dirty="0" smtClean="0"/>
              <a:t>.</a:t>
            </a:r>
            <a:endParaRPr lang="hr-HR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Ublažavanje stresa…</a:t>
            </a:r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i="1" dirty="0" smtClean="0"/>
              <a:t>Osnovni ciljevi:</a:t>
            </a:r>
          </a:p>
          <a:p>
            <a:pPr marL="0" indent="0">
              <a:buNone/>
            </a:pPr>
            <a:endParaRPr lang="hr-HR" sz="1000" dirty="0"/>
          </a:p>
          <a:p>
            <a:r>
              <a:rPr lang="hr-HR" dirty="0"/>
              <a:t>što manje hospitalizirati djecu</a:t>
            </a:r>
            <a:r>
              <a:rPr lang="hr-HR" dirty="0" smtClean="0"/>
              <a:t>,</a:t>
            </a:r>
          </a:p>
          <a:p>
            <a:pPr marL="0" indent="0">
              <a:buNone/>
            </a:pPr>
            <a:endParaRPr lang="hr-HR" sz="1000" dirty="0"/>
          </a:p>
          <a:p>
            <a:r>
              <a:rPr lang="pl-PL" dirty="0" err="1" smtClean="0"/>
              <a:t>kad</a:t>
            </a:r>
            <a:r>
              <a:rPr lang="pl-PL" dirty="0" smtClean="0"/>
              <a:t> </a:t>
            </a:r>
            <a:r>
              <a:rPr lang="pl-PL" dirty="0"/>
              <a:t>je to </a:t>
            </a:r>
            <a:r>
              <a:rPr lang="pl-PL" dirty="0" err="1" smtClean="0"/>
              <a:t>neizbježno</a:t>
            </a:r>
            <a:r>
              <a:rPr lang="pl-PL" dirty="0" smtClean="0"/>
              <a:t>, </a:t>
            </a:r>
            <a:r>
              <a:rPr lang="hr-HR" dirty="0" smtClean="0"/>
              <a:t>postupke za </a:t>
            </a:r>
            <a:r>
              <a:rPr lang="hr-HR" dirty="0"/>
              <a:t>boravka u bolnici i liječenja učiniti </a:t>
            </a:r>
            <a:r>
              <a:rPr lang="hr-HR" dirty="0" smtClean="0"/>
              <a:t>što manje </a:t>
            </a:r>
            <a:r>
              <a:rPr lang="hr-HR" dirty="0"/>
              <a:t>traumatskima, </a:t>
            </a:r>
            <a:endParaRPr lang="hr-HR" dirty="0" smtClean="0"/>
          </a:p>
          <a:p>
            <a:pPr marL="0" indent="0">
              <a:buNone/>
            </a:pPr>
            <a:endParaRPr lang="hr-HR" sz="1000" dirty="0" smtClean="0"/>
          </a:p>
          <a:p>
            <a:r>
              <a:rPr lang="hr-HR" dirty="0" smtClean="0"/>
              <a:t>stvoriti </a:t>
            </a:r>
            <a:r>
              <a:rPr lang="hr-HR" dirty="0"/>
              <a:t>što humanije odnose </a:t>
            </a:r>
            <a:r>
              <a:rPr lang="hr-HR" dirty="0" smtClean="0"/>
              <a:t>u </a:t>
            </a:r>
            <a:r>
              <a:rPr lang="pl-PL" dirty="0" err="1" smtClean="0"/>
              <a:t>postupku</a:t>
            </a:r>
            <a:r>
              <a:rPr lang="pl-PL" dirty="0" smtClean="0"/>
              <a:t> </a:t>
            </a:r>
            <a:r>
              <a:rPr lang="pl-PL" dirty="0" err="1"/>
              <a:t>prema</a:t>
            </a:r>
            <a:r>
              <a:rPr lang="pl-PL" dirty="0"/>
              <a:t> </a:t>
            </a:r>
            <a:r>
              <a:rPr lang="pl-PL" dirty="0" err="1"/>
              <a:t>djetetu</a:t>
            </a:r>
            <a:r>
              <a:rPr lang="pl-PL" dirty="0"/>
              <a:t> u </a:t>
            </a:r>
            <a:r>
              <a:rPr lang="pl-PL" dirty="0" err="1" smtClean="0"/>
              <a:t>bolnici</a:t>
            </a:r>
            <a:r>
              <a:rPr lang="pl-PL" dirty="0" smtClean="0"/>
              <a:t>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Program UNICEF-a</a:t>
            </a:r>
            <a:br>
              <a:rPr lang="hr-HR" dirty="0" smtClean="0"/>
            </a:br>
            <a:r>
              <a:rPr lang="hr-HR" dirty="0" smtClean="0"/>
              <a:t>“Dječja bolnica – prijatelj djeteta”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37431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420888"/>
            <a:ext cx="7876397" cy="3705275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o </a:t>
            </a:r>
            <a:r>
              <a:rPr lang="fi-FI" dirty="0"/>
              <a:t>tome kako pristupiti djetetu i </a:t>
            </a:r>
            <a:r>
              <a:rPr lang="fi-FI" dirty="0" smtClean="0"/>
              <a:t>roditelju</a:t>
            </a:r>
            <a:r>
              <a:rPr lang="hr-HR" dirty="0" smtClean="0"/>
              <a:t>,</a:t>
            </a:r>
            <a:endParaRPr lang="fi-FI" dirty="0"/>
          </a:p>
          <a:p>
            <a:r>
              <a:rPr lang="hr-HR" dirty="0"/>
              <a:t> kako poštovati osobni dignitet djeteta i </a:t>
            </a:r>
            <a:r>
              <a:rPr lang="hr-HR" dirty="0" smtClean="0"/>
              <a:t>roditelja,</a:t>
            </a:r>
            <a:endParaRPr lang="hr-HR" dirty="0"/>
          </a:p>
          <a:p>
            <a:r>
              <a:rPr lang="pl-PL" dirty="0"/>
              <a:t> o </a:t>
            </a:r>
            <a:r>
              <a:rPr lang="pl-PL" dirty="0" err="1"/>
              <a:t>brizi</a:t>
            </a:r>
            <a:r>
              <a:rPr lang="pl-PL" dirty="0"/>
              <a:t> za </a:t>
            </a:r>
            <a:r>
              <a:rPr lang="pl-PL" dirty="0" err="1"/>
              <a:t>dijete</a:t>
            </a:r>
            <a:r>
              <a:rPr lang="pl-PL" dirty="0"/>
              <a:t> i </a:t>
            </a:r>
            <a:r>
              <a:rPr lang="pl-PL" dirty="0" err="1"/>
              <a:t>roditelja</a:t>
            </a:r>
            <a:r>
              <a:rPr lang="pl-PL" dirty="0"/>
              <a:t> u </a:t>
            </a:r>
            <a:r>
              <a:rPr lang="pl-PL" dirty="0" err="1" smtClean="0"/>
              <a:t>bolnici</a:t>
            </a:r>
            <a:r>
              <a:rPr lang="pl-PL" dirty="0" smtClean="0"/>
              <a:t>,</a:t>
            </a:r>
            <a:endParaRPr lang="pl-PL" dirty="0"/>
          </a:p>
          <a:p>
            <a:r>
              <a:rPr lang="hr-HR" dirty="0"/>
              <a:t> o načinima davanja informacija roditelju na </a:t>
            </a:r>
            <a:r>
              <a:rPr lang="hr-HR" dirty="0" smtClean="0"/>
              <a:t>razumljiv </a:t>
            </a:r>
            <a:r>
              <a:rPr lang="hr-HR" dirty="0"/>
              <a:t>i prihvatljiv </a:t>
            </a:r>
            <a:r>
              <a:rPr lang="hr-HR" dirty="0" smtClean="0"/>
              <a:t>način,</a:t>
            </a:r>
            <a:endParaRPr lang="hr-HR" dirty="0"/>
          </a:p>
          <a:p>
            <a:r>
              <a:rPr lang="hr-HR" dirty="0"/>
              <a:t> o kvaliteti pedijatrijske zdravstvene </a:t>
            </a:r>
            <a:r>
              <a:rPr lang="hr-HR" dirty="0" smtClean="0"/>
              <a:t>skrbi,</a:t>
            </a:r>
            <a:endParaRPr lang="hr-HR" dirty="0"/>
          </a:p>
          <a:p>
            <a:r>
              <a:rPr lang="hr-HR" dirty="0"/>
              <a:t> o emocionalnim potrebama bolesnog djeteta i </a:t>
            </a:r>
            <a:r>
              <a:rPr lang="hr-HR" dirty="0" smtClean="0"/>
              <a:t>njegove obitelji,</a:t>
            </a:r>
            <a:endParaRPr lang="hr-HR" dirty="0"/>
          </a:p>
          <a:p>
            <a:r>
              <a:rPr lang="hr-HR" dirty="0"/>
              <a:t> o tome kako dijete i roditelja uključiti u </a:t>
            </a:r>
            <a:r>
              <a:rPr lang="hr-HR" dirty="0" smtClean="0"/>
              <a:t>donošenje odluka,</a:t>
            </a:r>
            <a:endParaRPr lang="hr-HR" dirty="0"/>
          </a:p>
          <a:p>
            <a:r>
              <a:rPr lang="hr-HR" dirty="0"/>
              <a:t> o tome da bolesno dijete ima potrebu za </a:t>
            </a:r>
            <a:r>
              <a:rPr lang="hr-HR" dirty="0" smtClean="0"/>
              <a:t>prijateljskim okruženjem</a:t>
            </a:r>
            <a:r>
              <a:rPr lang="hr-HR" dirty="0"/>
              <a:t>, igrom i </a:t>
            </a:r>
            <a:r>
              <a:rPr lang="hr-HR" dirty="0" smtClean="0"/>
              <a:t>učenjem.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Edukacija zdravstvenih </a:t>
            </a:r>
            <a:r>
              <a:rPr lang="hr-HR" dirty="0" smtClean="0"/>
              <a:t>djelatnika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69447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7192309" cy="4065315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Zašto je hospitalizacija problem</a:t>
            </a:r>
            <a:r>
              <a:rPr lang="hr-HR" dirty="0" smtClean="0"/>
              <a:t>?</a:t>
            </a:r>
          </a:p>
          <a:p>
            <a:pPr>
              <a:buNone/>
            </a:pPr>
            <a:endParaRPr lang="hr-HR" dirty="0"/>
          </a:p>
          <a:p>
            <a:r>
              <a:rPr lang="hr-HR" dirty="0"/>
              <a:t>simptomi bolesti</a:t>
            </a:r>
          </a:p>
          <a:p>
            <a:pPr>
              <a:buNone/>
            </a:pPr>
            <a:r>
              <a:rPr lang="hr-HR" dirty="0" smtClean="0"/>
              <a:t>	+</a:t>
            </a:r>
            <a:endParaRPr lang="hr-HR" dirty="0"/>
          </a:p>
          <a:p>
            <a:r>
              <a:rPr lang="pl-PL" dirty="0" err="1"/>
              <a:t>neugodni</a:t>
            </a:r>
            <a:r>
              <a:rPr lang="pl-PL" dirty="0"/>
              <a:t> </a:t>
            </a:r>
            <a:r>
              <a:rPr lang="pl-PL" dirty="0" err="1"/>
              <a:t>dijagnostički</a:t>
            </a:r>
            <a:r>
              <a:rPr lang="pl-PL" dirty="0"/>
              <a:t> i </a:t>
            </a:r>
            <a:r>
              <a:rPr lang="pl-PL" dirty="0" err="1"/>
              <a:t>terapijski</a:t>
            </a:r>
            <a:r>
              <a:rPr lang="pl-PL" dirty="0"/>
              <a:t> </a:t>
            </a:r>
            <a:r>
              <a:rPr lang="pl-PL" dirty="0" err="1"/>
              <a:t>postupci</a:t>
            </a:r>
            <a:endParaRPr lang="pl-PL" dirty="0"/>
          </a:p>
          <a:p>
            <a:pPr>
              <a:buNone/>
            </a:pPr>
            <a:r>
              <a:rPr lang="hr-HR" dirty="0" smtClean="0"/>
              <a:t>	+</a:t>
            </a:r>
            <a:endParaRPr lang="hr-HR" dirty="0"/>
          </a:p>
          <a:p>
            <a:r>
              <a:rPr lang="hr-HR" dirty="0"/>
              <a:t>neugodna bolnička okolina</a:t>
            </a:r>
          </a:p>
          <a:p>
            <a:pPr>
              <a:buNone/>
            </a:pPr>
            <a:r>
              <a:rPr lang="hr-HR" dirty="0" smtClean="0"/>
              <a:t>	+</a:t>
            </a:r>
            <a:endParaRPr lang="hr-HR" dirty="0"/>
          </a:p>
          <a:p>
            <a:r>
              <a:rPr lang="hr-HR" dirty="0"/>
              <a:t>problemi zbog odvajanja</a:t>
            </a:r>
          </a:p>
          <a:p>
            <a:pPr>
              <a:buNone/>
            </a:pPr>
            <a:r>
              <a:rPr lang="hr-HR" dirty="0" smtClean="0"/>
              <a:t>	=</a:t>
            </a:r>
            <a:endParaRPr lang="hr-HR" dirty="0"/>
          </a:p>
          <a:p>
            <a:r>
              <a:rPr lang="hr-HR" b="1" dirty="0"/>
              <a:t>STRES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Hospitalizacija djece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84563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3340968"/>
          </a:xfrm>
        </p:spPr>
        <p:txBody>
          <a:bodyPr>
            <a:normAutofit/>
          </a:bodyPr>
          <a:lstStyle/>
          <a:p>
            <a:r>
              <a:rPr lang="hr-HR" dirty="0" smtClean="0"/>
              <a:t>starosti od 6 </a:t>
            </a:r>
            <a:r>
              <a:rPr lang="hr-HR" dirty="0" err="1" smtClean="0"/>
              <a:t>mj</a:t>
            </a:r>
            <a:r>
              <a:rPr lang="hr-HR" dirty="0" smtClean="0"/>
              <a:t>. - 4 god.,</a:t>
            </a:r>
          </a:p>
          <a:p>
            <a:r>
              <a:rPr lang="es-ES" dirty="0" err="1" smtClean="0"/>
              <a:t>djeca</a:t>
            </a:r>
            <a:r>
              <a:rPr lang="es-ES" dirty="0" smtClean="0"/>
              <a:t> </a:t>
            </a:r>
            <a:r>
              <a:rPr lang="es-ES" dirty="0" err="1" smtClean="0"/>
              <a:t>koja</a:t>
            </a:r>
            <a:r>
              <a:rPr lang="es-ES" dirty="0" smtClean="0"/>
              <a:t> su dugo </a:t>
            </a:r>
            <a:r>
              <a:rPr lang="es-ES" dirty="0" err="1" smtClean="0"/>
              <a:t>hospitalizirana</a:t>
            </a:r>
            <a:r>
              <a:rPr lang="hr-HR" dirty="0" smtClean="0"/>
              <a:t>,</a:t>
            </a:r>
            <a:endParaRPr lang="es-ES" dirty="0" smtClean="0"/>
          </a:p>
          <a:p>
            <a:r>
              <a:rPr lang="hr-HR" dirty="0" smtClean="0"/>
              <a:t>djeca koja već imaju traumatska separacijska iskustva,</a:t>
            </a:r>
          </a:p>
          <a:p>
            <a:r>
              <a:rPr lang="hr-HR" dirty="0" smtClean="0"/>
              <a:t>djeca majki koja otvoreno pokazuju prekomjernu zabrinutost ili nezainteresiranost.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Djeca osobito osjetljiva na </a:t>
            </a:r>
            <a:r>
              <a:rPr lang="hr-HR" dirty="0" smtClean="0"/>
              <a:t>odvajanje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2187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564904"/>
            <a:ext cx="7776864" cy="3960440"/>
          </a:xfrm>
        </p:spPr>
        <p:txBody>
          <a:bodyPr>
            <a:normAutofit/>
          </a:bodyPr>
          <a:lstStyle/>
          <a:p>
            <a:r>
              <a:rPr lang="hr-HR" dirty="0" smtClean="0"/>
              <a:t>neprimjerena </a:t>
            </a:r>
            <a:r>
              <a:rPr lang="hr-HR" dirty="0"/>
              <a:t>uporaba bolnih dijagnostičkih i </a:t>
            </a:r>
            <a:r>
              <a:rPr lang="hr-HR" dirty="0" smtClean="0"/>
              <a:t>terapijskih postupaka </a:t>
            </a:r>
            <a:r>
              <a:rPr lang="hr-HR" dirty="0"/>
              <a:t>(injekcije, </a:t>
            </a:r>
            <a:r>
              <a:rPr lang="hr-HR" dirty="0" err="1"/>
              <a:t>kateterizacije</a:t>
            </a:r>
            <a:r>
              <a:rPr lang="hr-HR" dirty="0"/>
              <a:t>, </a:t>
            </a:r>
            <a:r>
              <a:rPr lang="hr-HR" dirty="0" err="1"/>
              <a:t>punkcije</a:t>
            </a:r>
            <a:r>
              <a:rPr lang="hr-HR" dirty="0" err="1" smtClean="0"/>
              <a:t>..</a:t>
            </a:r>
            <a:r>
              <a:rPr lang="hr-HR" dirty="0" smtClean="0"/>
              <a:t>.),</a:t>
            </a:r>
            <a:endParaRPr lang="hr-HR" dirty="0"/>
          </a:p>
          <a:p>
            <a:r>
              <a:rPr lang="hr-HR" dirty="0"/>
              <a:t>uporaba pomagala za imobilizaciju djece </a:t>
            </a:r>
            <a:r>
              <a:rPr lang="hr-HR" dirty="0" smtClean="0"/>
              <a:t>(vezivanje),</a:t>
            </a:r>
          </a:p>
          <a:p>
            <a:r>
              <a:rPr lang="nb-NO" dirty="0" smtClean="0"/>
              <a:t>uskraćivanje </a:t>
            </a:r>
            <a:r>
              <a:rPr lang="nb-NO" dirty="0"/>
              <a:t>sredstava protiv boli zbog straha od </a:t>
            </a:r>
            <a:r>
              <a:rPr lang="nb-NO" dirty="0" smtClean="0"/>
              <a:t>navikavanja</a:t>
            </a:r>
            <a:r>
              <a:rPr lang="hr-HR" dirty="0" smtClean="0"/>
              <a:t>,</a:t>
            </a:r>
            <a:endParaRPr lang="nb-NO" dirty="0"/>
          </a:p>
          <a:p>
            <a:r>
              <a:rPr lang="hr-HR" dirty="0"/>
              <a:t>uskraćivanje djetetu i roditeljima obavijesti i objašnjenja o bolesti </a:t>
            </a:r>
            <a:r>
              <a:rPr lang="hr-HR" dirty="0" smtClean="0"/>
              <a:t>i načinu </a:t>
            </a:r>
            <a:r>
              <a:rPr lang="hr-HR" dirty="0"/>
              <a:t>njezina </a:t>
            </a:r>
            <a:r>
              <a:rPr lang="hr-HR" dirty="0" smtClean="0"/>
              <a:t>liječenja,</a:t>
            </a:r>
            <a:endParaRPr lang="hr-HR" dirty="0"/>
          </a:p>
          <a:p>
            <a:r>
              <a:rPr lang="hr-HR" dirty="0"/>
              <a:t>ozračje u bolnici koje nepovoljno djeluje na </a:t>
            </a:r>
            <a:r>
              <a:rPr lang="hr-HR" dirty="0" smtClean="0"/>
              <a:t>dijete.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Neprimjereni postupci prema djeci u bolnicama</a:t>
            </a:r>
          </a:p>
        </p:txBody>
      </p:sp>
    </p:spTree>
    <p:extLst>
      <p:ext uri="{BB962C8B-B14F-4D97-AF65-F5344CB8AC3E}">
        <p14:creationId xmlns:p14="http://schemas.microsoft.com/office/powerpoint/2010/main" val="3466878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852936"/>
            <a:ext cx="7876397" cy="3129797"/>
          </a:xfrm>
        </p:spPr>
        <p:txBody>
          <a:bodyPr>
            <a:normAutofit lnSpcReduction="10000"/>
          </a:bodyPr>
          <a:lstStyle/>
          <a:p>
            <a:r>
              <a:rPr lang="hr-HR" b="1" i="1" dirty="0" smtClean="0"/>
              <a:t>1</a:t>
            </a:r>
            <a:r>
              <a:rPr lang="hr-HR" b="1" i="1" dirty="0"/>
              <a:t>. razdoblje </a:t>
            </a:r>
            <a:r>
              <a:rPr lang="hr-HR" b="1" i="1" dirty="0" smtClean="0"/>
              <a:t>protesta </a:t>
            </a:r>
            <a:r>
              <a:rPr lang="hr-HR" dirty="0" smtClean="0"/>
              <a:t>- </a:t>
            </a:r>
            <a:r>
              <a:rPr lang="pt-BR" dirty="0" err="1" smtClean="0"/>
              <a:t>plač</a:t>
            </a:r>
            <a:r>
              <a:rPr lang="hr-HR" dirty="0" smtClean="0"/>
              <a:t>e</a:t>
            </a:r>
            <a:r>
              <a:rPr lang="pt-BR" dirty="0" smtClean="0"/>
              <a:t>, </a:t>
            </a:r>
            <a:r>
              <a:rPr lang="pt-BR" dirty="0" err="1"/>
              <a:t>vrišti</a:t>
            </a:r>
            <a:r>
              <a:rPr lang="pt-BR" dirty="0"/>
              <a:t> </a:t>
            </a:r>
            <a:r>
              <a:rPr lang="pt-BR" dirty="0" err="1"/>
              <a:t>za</a:t>
            </a:r>
            <a:r>
              <a:rPr lang="pt-BR" dirty="0"/>
              <a:t> </a:t>
            </a:r>
            <a:r>
              <a:rPr lang="pt-BR" dirty="0" err="1"/>
              <a:t>majkom</a:t>
            </a:r>
            <a:r>
              <a:rPr lang="pt-BR" dirty="0"/>
              <a:t>, </a:t>
            </a:r>
            <a:r>
              <a:rPr lang="pt-BR" dirty="0" err="1"/>
              <a:t>odbija</a:t>
            </a:r>
            <a:r>
              <a:rPr lang="pt-BR" dirty="0"/>
              <a:t> </a:t>
            </a:r>
            <a:r>
              <a:rPr lang="pt-BR" dirty="0" err="1"/>
              <a:t>pažnju</a:t>
            </a:r>
            <a:r>
              <a:rPr lang="pt-BR" dirty="0"/>
              <a:t> </a:t>
            </a:r>
            <a:r>
              <a:rPr lang="pt-BR" dirty="0" err="1"/>
              <a:t>druge</a:t>
            </a:r>
            <a:r>
              <a:rPr lang="pt-BR" dirty="0"/>
              <a:t> </a:t>
            </a:r>
            <a:r>
              <a:rPr lang="pt-BR" dirty="0" err="1" smtClean="0"/>
              <a:t>osobe</a:t>
            </a:r>
            <a:r>
              <a:rPr lang="hr-HR" dirty="0" smtClean="0"/>
              <a:t> (</a:t>
            </a:r>
            <a:r>
              <a:rPr lang="hr-HR" i="1" dirty="0" smtClean="0"/>
              <a:t>prvih </a:t>
            </a:r>
            <a:r>
              <a:rPr lang="hr-HR" i="1" dirty="0"/>
              <a:t>nekoliko </a:t>
            </a:r>
            <a:r>
              <a:rPr lang="hr-HR" i="1" dirty="0" smtClean="0"/>
              <a:t>dana</a:t>
            </a:r>
            <a:r>
              <a:rPr lang="hr-HR" dirty="0" smtClean="0"/>
              <a:t>);</a:t>
            </a:r>
          </a:p>
          <a:p>
            <a:pPr marL="0" indent="0">
              <a:buNone/>
            </a:pPr>
            <a:endParaRPr lang="hr-HR" sz="1000" dirty="0"/>
          </a:p>
          <a:p>
            <a:r>
              <a:rPr lang="hr-HR" b="1" i="1" dirty="0"/>
              <a:t>2. razdoblje </a:t>
            </a:r>
            <a:r>
              <a:rPr lang="hr-HR" b="1" i="1" dirty="0" smtClean="0"/>
              <a:t>očaja </a:t>
            </a:r>
            <a:r>
              <a:rPr lang="hr-HR" dirty="0" smtClean="0"/>
              <a:t>- </a:t>
            </a:r>
            <a:r>
              <a:rPr lang="pt-BR" dirty="0" err="1" smtClean="0"/>
              <a:t>više</a:t>
            </a:r>
            <a:r>
              <a:rPr lang="pt-BR" dirty="0" smtClean="0"/>
              <a:t> </a:t>
            </a:r>
            <a:r>
              <a:rPr lang="pt-BR" dirty="0"/>
              <a:t>ne </a:t>
            </a:r>
            <a:r>
              <a:rPr lang="pt-BR" dirty="0" err="1"/>
              <a:t>plače</a:t>
            </a:r>
            <a:r>
              <a:rPr lang="pt-BR" dirty="0"/>
              <a:t>, ali </a:t>
            </a:r>
            <a:r>
              <a:rPr lang="pt-BR" dirty="0" err="1"/>
              <a:t>je</a:t>
            </a:r>
            <a:r>
              <a:rPr lang="pt-BR" dirty="0"/>
              <a:t> </a:t>
            </a:r>
            <a:r>
              <a:rPr lang="pt-BR" dirty="0" err="1"/>
              <a:t>neaktivno</a:t>
            </a:r>
            <a:r>
              <a:rPr lang="pt-BR" dirty="0"/>
              <a:t> i </a:t>
            </a:r>
            <a:r>
              <a:rPr lang="pt-BR" dirty="0" err="1" smtClean="0"/>
              <a:t>apatično</a:t>
            </a:r>
            <a:r>
              <a:rPr lang="hr-HR" i="1" dirty="0"/>
              <a:t> </a:t>
            </a:r>
            <a:r>
              <a:rPr lang="hr-HR" i="1" dirty="0" smtClean="0"/>
              <a:t>(kraće hospitalizacije)</a:t>
            </a:r>
            <a:r>
              <a:rPr lang="pt-BR" dirty="0" smtClean="0"/>
              <a:t>;</a:t>
            </a:r>
            <a:endParaRPr lang="hr-HR" dirty="0" smtClean="0"/>
          </a:p>
          <a:p>
            <a:pPr marL="0" indent="0">
              <a:buNone/>
            </a:pPr>
            <a:endParaRPr lang="hr-HR" sz="1000" dirty="0"/>
          </a:p>
          <a:p>
            <a:r>
              <a:rPr lang="hr-HR" b="1" i="1" dirty="0"/>
              <a:t>3. razdoblje prividne </a:t>
            </a:r>
            <a:r>
              <a:rPr lang="hr-HR" b="1" i="1" dirty="0" smtClean="0"/>
              <a:t>prilagodbe </a:t>
            </a:r>
            <a:r>
              <a:rPr lang="hr-HR" dirty="0" smtClean="0"/>
              <a:t>- </a:t>
            </a:r>
            <a:r>
              <a:rPr lang="pt-BR" dirty="0" err="1"/>
              <a:t>pokazuje</a:t>
            </a:r>
            <a:r>
              <a:rPr lang="pt-BR" dirty="0"/>
              <a:t> </a:t>
            </a:r>
            <a:r>
              <a:rPr lang="pt-BR" dirty="0" err="1"/>
              <a:t>interes</a:t>
            </a:r>
            <a:r>
              <a:rPr lang="pt-BR" dirty="0"/>
              <a:t> </a:t>
            </a:r>
            <a:r>
              <a:rPr lang="pt-BR" dirty="0" err="1"/>
              <a:t>za</a:t>
            </a:r>
            <a:r>
              <a:rPr lang="pt-BR" dirty="0"/>
              <a:t> </a:t>
            </a:r>
            <a:r>
              <a:rPr lang="pt-BR" dirty="0" err="1"/>
              <a:t>okolinu</a:t>
            </a:r>
            <a:r>
              <a:rPr lang="pt-BR" dirty="0"/>
              <a:t>, ali </a:t>
            </a:r>
            <a:r>
              <a:rPr lang="pt-BR" dirty="0" err="1"/>
              <a:t>odbija</a:t>
            </a:r>
            <a:r>
              <a:rPr lang="pt-BR" dirty="0"/>
              <a:t> </a:t>
            </a:r>
            <a:r>
              <a:rPr lang="pt-BR" dirty="0" err="1"/>
              <a:t>majku</a:t>
            </a:r>
            <a:r>
              <a:rPr lang="pt-BR" dirty="0"/>
              <a:t> </a:t>
            </a:r>
            <a:r>
              <a:rPr lang="pt-BR" dirty="0" err="1"/>
              <a:t>jer</a:t>
            </a:r>
            <a:r>
              <a:rPr lang="pt-BR" dirty="0"/>
              <a:t> </a:t>
            </a:r>
            <a:r>
              <a:rPr lang="pt-BR" dirty="0" err="1"/>
              <a:t>nije</a:t>
            </a:r>
            <a:r>
              <a:rPr lang="pt-BR" dirty="0"/>
              <a:t> </a:t>
            </a:r>
            <a:r>
              <a:rPr lang="pt-BR" dirty="0" err="1"/>
              <a:t>udovoljila</a:t>
            </a:r>
            <a:r>
              <a:rPr lang="pt-BR" dirty="0"/>
              <a:t> </a:t>
            </a:r>
            <a:r>
              <a:rPr lang="pt-BR" dirty="0" err="1"/>
              <a:t>njegovim</a:t>
            </a:r>
            <a:r>
              <a:rPr lang="pt-BR" dirty="0"/>
              <a:t> </a:t>
            </a:r>
            <a:r>
              <a:rPr lang="pt-BR" dirty="0" err="1" smtClean="0"/>
              <a:t>potrebama</a:t>
            </a:r>
            <a:r>
              <a:rPr lang="hr-HR" dirty="0" smtClean="0"/>
              <a:t> (</a:t>
            </a:r>
            <a:r>
              <a:rPr lang="hr-HR" i="1" dirty="0" smtClean="0"/>
              <a:t>duže hospitalizacije</a:t>
            </a:r>
            <a:r>
              <a:rPr lang="hr-HR" dirty="0" smtClean="0"/>
              <a:t>).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 smtClean="0"/>
              <a:t>Psihičke</a:t>
            </a:r>
            <a:r>
              <a:rPr lang="pl-PL" dirty="0" smtClean="0"/>
              <a:t> </a:t>
            </a:r>
            <a:r>
              <a:rPr lang="pl-PL" dirty="0" err="1" smtClean="0"/>
              <a:t>reakcije</a:t>
            </a:r>
            <a:r>
              <a:rPr lang="pl-PL" dirty="0" smtClean="0"/>
              <a:t> </a:t>
            </a:r>
            <a:r>
              <a:rPr lang="pl-PL" dirty="0" err="1" smtClean="0"/>
              <a:t>djece</a:t>
            </a:r>
            <a:r>
              <a:rPr lang="pl-PL" dirty="0" smtClean="0"/>
              <a:t> na </a:t>
            </a:r>
            <a:r>
              <a:rPr lang="pl-PL" dirty="0" err="1" smtClean="0"/>
              <a:t>boravak</a:t>
            </a:r>
            <a:r>
              <a:rPr lang="pl-PL" dirty="0" smtClean="0"/>
              <a:t> u</a:t>
            </a:r>
            <a:br>
              <a:rPr lang="pl-PL" dirty="0" smtClean="0"/>
            </a:br>
            <a:r>
              <a:rPr lang="hr-HR" dirty="0" smtClean="0"/>
              <a:t>bolnici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41007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svi psihički </a:t>
            </a:r>
            <a:r>
              <a:rPr lang="hr-HR" dirty="0"/>
              <a:t>i tjelesni poremećaji uzrokovani boravkom u bolnici ili drugoj </a:t>
            </a:r>
            <a:r>
              <a:rPr lang="hr-HR" dirty="0" smtClean="0"/>
              <a:t>ustanovi</a:t>
            </a:r>
            <a:endParaRPr lang="hr-HR" i="1" dirty="0" smtClean="0"/>
          </a:p>
          <a:p>
            <a:r>
              <a:rPr lang="hr-HR" i="1" dirty="0"/>
              <a:t>osnovni </a:t>
            </a:r>
            <a:r>
              <a:rPr lang="hr-HR" b="1" i="1" dirty="0"/>
              <a:t>uzrok</a:t>
            </a:r>
            <a:r>
              <a:rPr lang="hr-HR" i="1" dirty="0"/>
              <a:t> </a:t>
            </a:r>
            <a:r>
              <a:rPr lang="hr-HR" dirty="0" err="1" smtClean="0"/>
              <a:t>hospitalizma</a:t>
            </a:r>
            <a:r>
              <a:rPr lang="hr-HR" i="1" dirty="0"/>
              <a:t> </a:t>
            </a:r>
            <a:r>
              <a:rPr lang="hr-HR" i="1" dirty="0" smtClean="0"/>
              <a:t>- </a:t>
            </a:r>
            <a:r>
              <a:rPr lang="hr-HR" dirty="0" smtClean="0"/>
              <a:t>nezadovoljene emocionalne potrebe djeteta:</a:t>
            </a:r>
            <a:endParaRPr lang="hr-HR" dirty="0"/>
          </a:p>
          <a:p>
            <a:pPr>
              <a:buFont typeface="Wingdings" pitchFamily="2" charset="2"/>
              <a:buChar char="Ø"/>
            </a:pPr>
            <a:r>
              <a:rPr lang="pl-PL" dirty="0" err="1" smtClean="0"/>
              <a:t>premala</a:t>
            </a:r>
            <a:r>
              <a:rPr lang="pl-PL" dirty="0" smtClean="0"/>
              <a:t> </a:t>
            </a:r>
            <a:r>
              <a:rPr lang="pl-PL" dirty="0" err="1"/>
              <a:t>količina</a:t>
            </a:r>
            <a:r>
              <a:rPr lang="pl-PL" dirty="0"/>
              <a:t> </a:t>
            </a:r>
            <a:r>
              <a:rPr lang="pl-PL" dirty="0" err="1"/>
              <a:t>kontakta</a:t>
            </a:r>
            <a:r>
              <a:rPr lang="pl-PL" dirty="0"/>
              <a:t> s </a:t>
            </a:r>
            <a:r>
              <a:rPr lang="pl-PL" dirty="0" smtClean="0"/>
              <a:t>majkom/</a:t>
            </a:r>
            <a:r>
              <a:rPr lang="pl-PL" dirty="0" err="1" smtClean="0"/>
              <a:t>ocem</a:t>
            </a:r>
            <a:r>
              <a:rPr lang="pl-PL" dirty="0" smtClean="0"/>
              <a:t>, </a:t>
            </a:r>
          </a:p>
          <a:p>
            <a:pPr>
              <a:buFont typeface="Wingdings" pitchFamily="2" charset="2"/>
              <a:buChar char="Ø"/>
            </a:pPr>
            <a:r>
              <a:rPr lang="pl-PL" dirty="0" err="1"/>
              <a:t>n</a:t>
            </a:r>
            <a:r>
              <a:rPr lang="pl-PL" dirty="0" err="1" smtClean="0"/>
              <a:t>edostatak</a:t>
            </a:r>
            <a:r>
              <a:rPr lang="pl-PL" dirty="0" smtClean="0"/>
              <a:t> </a:t>
            </a:r>
            <a:r>
              <a:rPr lang="hr-HR" dirty="0" smtClean="0"/>
              <a:t>emocionalne </a:t>
            </a:r>
            <a:r>
              <a:rPr lang="hr-HR" dirty="0"/>
              <a:t>topline, obiteljske sredine i sigurnosti (</a:t>
            </a:r>
            <a:r>
              <a:rPr lang="hr-HR" dirty="0" err="1"/>
              <a:t>Bowlby</a:t>
            </a:r>
            <a:r>
              <a:rPr lang="hr-HR" dirty="0"/>
              <a:t>, 1951</a:t>
            </a:r>
            <a:r>
              <a:rPr lang="hr-HR" dirty="0" smtClean="0"/>
              <a:t>.).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Posljedice boravka u bolnici - </a:t>
            </a:r>
            <a:r>
              <a:rPr lang="hr-HR" dirty="0" err="1"/>
              <a:t>hospitalizam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49649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r>
              <a:rPr lang="hr-HR" dirty="0" smtClean="0"/>
              <a:t>sklonost </a:t>
            </a:r>
            <a:r>
              <a:rPr lang="hr-HR" dirty="0"/>
              <a:t>plaču</a:t>
            </a:r>
          </a:p>
          <a:p>
            <a:r>
              <a:rPr lang="hr-HR" dirty="0" smtClean="0"/>
              <a:t>apatičnost </a:t>
            </a:r>
            <a:r>
              <a:rPr lang="hr-HR" dirty="0"/>
              <a:t>i potištenost</a:t>
            </a:r>
          </a:p>
          <a:p>
            <a:r>
              <a:rPr lang="hr-HR" dirty="0" smtClean="0"/>
              <a:t>motorička </a:t>
            </a:r>
            <a:r>
              <a:rPr lang="hr-HR" dirty="0"/>
              <a:t>smirenost ili hiperaktivnost (</a:t>
            </a:r>
            <a:r>
              <a:rPr lang="hr-HR" dirty="0" smtClean="0"/>
              <a:t>sisanje </a:t>
            </a:r>
            <a:r>
              <a:rPr lang="sv-SE" dirty="0" err="1" smtClean="0"/>
              <a:t>palca</a:t>
            </a:r>
            <a:r>
              <a:rPr lang="sv-SE" dirty="0"/>
              <a:t>, </a:t>
            </a:r>
            <a:r>
              <a:rPr lang="sv-SE" dirty="0" err="1"/>
              <a:t>grickanje</a:t>
            </a:r>
            <a:r>
              <a:rPr lang="sv-SE" dirty="0"/>
              <a:t> </a:t>
            </a:r>
            <a:r>
              <a:rPr lang="sv-SE" dirty="0" err="1"/>
              <a:t>noktiju</a:t>
            </a:r>
            <a:r>
              <a:rPr lang="sv-SE" dirty="0"/>
              <a:t> i </a:t>
            </a:r>
            <a:r>
              <a:rPr lang="sv-SE" dirty="0" err="1"/>
              <a:t>sl</a:t>
            </a:r>
            <a:r>
              <a:rPr lang="sv-SE" dirty="0"/>
              <a:t>.)</a:t>
            </a:r>
          </a:p>
          <a:p>
            <a:r>
              <a:rPr lang="hr-HR" dirty="0" smtClean="0"/>
              <a:t>zaostajanje </a:t>
            </a:r>
            <a:r>
              <a:rPr lang="hr-HR" dirty="0"/>
              <a:t>u tjelesnom i psihičkom </a:t>
            </a:r>
            <a:r>
              <a:rPr lang="hr-HR" dirty="0" smtClean="0"/>
              <a:t>razvoju</a:t>
            </a:r>
          </a:p>
          <a:p>
            <a:r>
              <a:rPr lang="hr-HR" dirty="0" smtClean="0"/>
              <a:t>loše </a:t>
            </a:r>
            <a:r>
              <a:rPr lang="hr-HR" dirty="0"/>
              <a:t>zdravstveno stanje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Znakovi </a:t>
            </a:r>
            <a:r>
              <a:rPr lang="hr-HR" dirty="0" err="1" smtClean="0"/>
              <a:t>hospitalizma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87112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633853"/>
          </a:xfrm>
        </p:spPr>
        <p:txBody>
          <a:bodyPr>
            <a:normAutofit fontScale="92500"/>
          </a:bodyPr>
          <a:lstStyle/>
          <a:p>
            <a:r>
              <a:rPr lang="pl-PL" dirty="0" err="1" smtClean="0"/>
              <a:t>educirati</a:t>
            </a:r>
            <a:r>
              <a:rPr lang="pl-PL" dirty="0" smtClean="0"/>
              <a:t> </a:t>
            </a:r>
            <a:r>
              <a:rPr lang="pl-PL" dirty="0" err="1" smtClean="0"/>
              <a:t>zdravstvene</a:t>
            </a:r>
            <a:r>
              <a:rPr lang="pl-PL" dirty="0" smtClean="0"/>
              <a:t> </a:t>
            </a:r>
            <a:r>
              <a:rPr lang="pl-PL" dirty="0" err="1" smtClean="0"/>
              <a:t>djelatnike</a:t>
            </a:r>
            <a:r>
              <a:rPr lang="pl-PL" dirty="0" smtClean="0"/>
              <a:t>,</a:t>
            </a:r>
          </a:p>
          <a:p>
            <a:r>
              <a:rPr lang="pl-PL" dirty="0" err="1" smtClean="0"/>
              <a:t>pripremiti</a:t>
            </a:r>
            <a:r>
              <a:rPr lang="pl-PL" dirty="0" smtClean="0"/>
              <a:t> </a:t>
            </a:r>
            <a:r>
              <a:rPr lang="pl-PL" dirty="0" err="1"/>
              <a:t>djecu</a:t>
            </a:r>
            <a:r>
              <a:rPr lang="pl-PL" dirty="0"/>
              <a:t> i </a:t>
            </a:r>
            <a:r>
              <a:rPr lang="pl-PL" dirty="0" err="1"/>
              <a:t>roditelje</a:t>
            </a:r>
            <a:r>
              <a:rPr lang="pl-PL" dirty="0"/>
              <a:t> za </a:t>
            </a:r>
            <a:r>
              <a:rPr lang="pl-PL" dirty="0" err="1"/>
              <a:t>boravak</a:t>
            </a:r>
            <a:r>
              <a:rPr lang="pl-PL" dirty="0"/>
              <a:t> u </a:t>
            </a:r>
            <a:r>
              <a:rPr lang="pl-PL" dirty="0" err="1" smtClean="0"/>
              <a:t>bolnici</a:t>
            </a:r>
            <a:r>
              <a:rPr lang="pl-PL" dirty="0" smtClean="0"/>
              <a:t>,</a:t>
            </a:r>
            <a:endParaRPr lang="pl-PL" dirty="0"/>
          </a:p>
          <a:p>
            <a:r>
              <a:rPr lang="hr-HR" dirty="0"/>
              <a:t>osigurati prisutnost </a:t>
            </a:r>
            <a:r>
              <a:rPr lang="hr-HR" dirty="0" smtClean="0"/>
              <a:t>roditelja,</a:t>
            </a:r>
            <a:endParaRPr lang="hr-HR" dirty="0"/>
          </a:p>
          <a:p>
            <a:r>
              <a:rPr lang="hr-HR" dirty="0"/>
              <a:t>prilagoditi komunikaciju potrebama i </a:t>
            </a:r>
            <a:r>
              <a:rPr lang="hr-HR" dirty="0" smtClean="0"/>
              <a:t>sposobnostima djece,</a:t>
            </a:r>
            <a:endParaRPr lang="hr-HR" dirty="0"/>
          </a:p>
          <a:p>
            <a:r>
              <a:rPr lang="hr-HR" dirty="0"/>
              <a:t>prostor prilagoditi </a:t>
            </a:r>
            <a:r>
              <a:rPr lang="hr-HR" dirty="0" smtClean="0"/>
              <a:t>djeci,</a:t>
            </a:r>
            <a:endParaRPr lang="hr-HR" dirty="0"/>
          </a:p>
          <a:p>
            <a:r>
              <a:rPr lang="hr-HR" dirty="0" smtClean="0"/>
              <a:t>omogućiti </a:t>
            </a:r>
            <a:r>
              <a:rPr lang="hr-HR" dirty="0"/>
              <a:t>igru i </a:t>
            </a:r>
            <a:r>
              <a:rPr lang="hr-HR" dirty="0" smtClean="0"/>
              <a:t>učenje.</a:t>
            </a:r>
          </a:p>
          <a:p>
            <a:pPr marL="0" indent="0">
              <a:buNone/>
            </a:pPr>
            <a:endParaRPr lang="hr-HR" dirty="0" smtClean="0"/>
          </a:p>
          <a:p>
            <a:pPr>
              <a:buFont typeface="Wingdings" pitchFamily="2" charset="2"/>
              <a:buChar char="Ø"/>
            </a:pPr>
            <a:r>
              <a:rPr lang="hr-HR" b="1" i="1" dirty="0" err="1" smtClean="0"/>
              <a:t>P</a:t>
            </a:r>
            <a:r>
              <a:rPr lang="pt-BR" b="1" i="1" dirty="0" err="1" smtClean="0"/>
              <a:t>rihvatiti</a:t>
            </a:r>
            <a:r>
              <a:rPr lang="pt-BR" b="1" i="1" dirty="0" smtClean="0"/>
              <a:t> </a:t>
            </a:r>
            <a:r>
              <a:rPr lang="pt-BR" b="1" i="1" dirty="0" err="1"/>
              <a:t>protest</a:t>
            </a:r>
            <a:r>
              <a:rPr lang="pt-BR" b="1" i="1" dirty="0"/>
              <a:t>, </a:t>
            </a:r>
            <a:r>
              <a:rPr lang="pt-BR" b="1" i="1" dirty="0" err="1"/>
              <a:t>regresiju</a:t>
            </a:r>
            <a:r>
              <a:rPr lang="pt-BR" b="1" i="1" dirty="0"/>
              <a:t> i </a:t>
            </a:r>
            <a:r>
              <a:rPr lang="pt-BR" b="1" i="1" dirty="0" err="1"/>
              <a:t>tjeskobu</a:t>
            </a:r>
            <a:r>
              <a:rPr lang="pt-BR" b="1" i="1" dirty="0"/>
              <a:t> </a:t>
            </a:r>
            <a:r>
              <a:rPr lang="pt-BR" b="1" i="1" dirty="0" err="1"/>
              <a:t>zbog</a:t>
            </a:r>
            <a:r>
              <a:rPr lang="pt-BR" b="1" i="1" dirty="0"/>
              <a:t> </a:t>
            </a:r>
            <a:r>
              <a:rPr lang="pt-BR" b="1" i="1" dirty="0" err="1"/>
              <a:t>odvajanja</a:t>
            </a:r>
            <a:r>
              <a:rPr lang="pt-BR" b="1" i="1" dirty="0"/>
              <a:t> </a:t>
            </a:r>
            <a:r>
              <a:rPr lang="pt-BR" b="1" i="1" dirty="0" err="1"/>
              <a:t>od</a:t>
            </a:r>
            <a:r>
              <a:rPr lang="pt-BR" b="1" i="1" dirty="0"/>
              <a:t> </a:t>
            </a:r>
            <a:r>
              <a:rPr lang="pt-BR" b="1" i="1" dirty="0" err="1"/>
              <a:t>roditelja</a:t>
            </a:r>
            <a:r>
              <a:rPr lang="pt-BR" b="1" i="1" dirty="0"/>
              <a:t> </a:t>
            </a:r>
            <a:r>
              <a:rPr lang="pt-BR" b="1" i="1" dirty="0" err="1"/>
              <a:t>kao</a:t>
            </a:r>
            <a:r>
              <a:rPr lang="pt-BR" b="1" i="1" dirty="0"/>
              <a:t> </a:t>
            </a:r>
            <a:r>
              <a:rPr lang="pt-BR" b="1" i="1" dirty="0" err="1"/>
              <a:t>normalne</a:t>
            </a:r>
            <a:r>
              <a:rPr lang="pt-BR" b="1" i="1" dirty="0"/>
              <a:t> </a:t>
            </a:r>
            <a:r>
              <a:rPr lang="pt-BR" b="1" i="1" dirty="0" err="1"/>
              <a:t>reakcije</a:t>
            </a:r>
            <a:r>
              <a:rPr lang="pt-BR" b="1" i="1" dirty="0"/>
              <a:t> </a:t>
            </a:r>
            <a:r>
              <a:rPr lang="pt-BR" b="1" i="1" dirty="0" err="1"/>
              <a:t>djeteta</a:t>
            </a:r>
            <a:r>
              <a:rPr lang="pt-BR" b="1" i="1" dirty="0"/>
              <a:t> u </a:t>
            </a:r>
            <a:r>
              <a:rPr lang="pt-BR" b="1" i="1" dirty="0" err="1"/>
              <a:t>stresu</a:t>
            </a:r>
            <a:r>
              <a:rPr lang="pt-BR" b="1" i="1" dirty="0"/>
              <a:t>.</a:t>
            </a:r>
            <a:endParaRPr lang="hr-HR" b="1" i="1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Sprječavanje negativnih posljedica</a:t>
            </a:r>
            <a:br>
              <a:rPr lang="hr-HR" dirty="0" smtClean="0"/>
            </a:br>
            <a:r>
              <a:rPr lang="hr-HR" dirty="0" smtClean="0"/>
              <a:t>hospitalizacije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96060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827584" y="2420888"/>
            <a:ext cx="8136904" cy="4248472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hr-HR" i="1" dirty="0" smtClean="0"/>
              <a:t>Postupci prilagođeni dobi </a:t>
            </a:r>
            <a:r>
              <a:rPr lang="hr-HR" i="1" dirty="0" err="1" smtClean="0"/>
              <a:t>tj</a:t>
            </a:r>
            <a:r>
              <a:rPr lang="hr-HR" i="1" dirty="0" smtClean="0"/>
              <a:t>. stadiju razvoja djeteta.</a:t>
            </a:r>
          </a:p>
          <a:p>
            <a:pPr>
              <a:buNone/>
            </a:pPr>
            <a:r>
              <a:rPr lang="hr-HR" b="1" i="1" dirty="0" smtClean="0"/>
              <a:t>Postupci primjereni najranijoj dobi</a:t>
            </a:r>
            <a:r>
              <a:rPr lang="pt-BR" sz="2800" b="1" i="1" dirty="0" smtClean="0"/>
              <a:t> (0-1 god.)</a:t>
            </a:r>
            <a:r>
              <a:rPr lang="hr-HR" dirty="0" smtClean="0"/>
              <a:t>:</a:t>
            </a:r>
          </a:p>
          <a:p>
            <a:pPr>
              <a:buNone/>
            </a:pPr>
            <a:endParaRPr lang="hr-HR" sz="1200" dirty="0" smtClean="0"/>
          </a:p>
          <a:p>
            <a:pPr>
              <a:lnSpc>
                <a:spcPct val="90000"/>
              </a:lnSpc>
            </a:pPr>
            <a:r>
              <a:rPr lang="hr-HR" dirty="0" smtClean="0"/>
              <a:t>Prihvatiti </a:t>
            </a:r>
            <a:r>
              <a:rPr lang="pt-BR" b="1" i="1" dirty="0" smtClean="0"/>
              <a:t>plač </a:t>
            </a:r>
            <a:r>
              <a:rPr lang="hr-HR" dirty="0" smtClean="0"/>
              <a:t>-</a:t>
            </a:r>
            <a:r>
              <a:rPr lang="hr-HR" b="1" i="1" dirty="0" smtClean="0"/>
              <a:t> </a:t>
            </a:r>
            <a:r>
              <a:rPr lang="pt-BR" dirty="0" smtClean="0"/>
              <a:t>glavni način komunikacije i s</a:t>
            </a:r>
            <a:r>
              <a:rPr lang="hr-HR" dirty="0" err="1" smtClean="0"/>
              <a:t>uoča</a:t>
            </a:r>
            <a:r>
              <a:rPr lang="pt-BR" dirty="0" smtClean="0"/>
              <a:t>vanja sa</a:t>
            </a:r>
            <a:r>
              <a:rPr lang="hr-HR" dirty="0" smtClean="0"/>
              <a:t> </a:t>
            </a:r>
            <a:r>
              <a:rPr lang="pt-BR" dirty="0" smtClean="0"/>
              <a:t>stresom</a:t>
            </a:r>
            <a:r>
              <a:rPr lang="hr-HR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hr-HR" dirty="0" smtClean="0"/>
              <a:t>poštivanje i</a:t>
            </a:r>
            <a:r>
              <a:rPr lang="pt-BR" dirty="0" smtClean="0"/>
              <a:t> udovoljavanje djetetovim potrebama</a:t>
            </a:r>
            <a:r>
              <a:rPr lang="hr-HR" dirty="0" smtClean="0"/>
              <a:t> (umor, glad, bolest)</a:t>
            </a:r>
            <a:r>
              <a:rPr lang="pt-BR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pt-BR" dirty="0" smtClean="0"/>
              <a:t>komunikacij</a:t>
            </a:r>
            <a:r>
              <a:rPr lang="hr-HR" dirty="0" smtClean="0"/>
              <a:t>a</a:t>
            </a:r>
            <a:r>
              <a:rPr lang="pt-BR" dirty="0" smtClean="0"/>
              <a:t> s puno topline</a:t>
            </a:r>
            <a:r>
              <a:rPr lang="hr-HR" dirty="0" smtClean="0"/>
              <a:t> (osmijeh, pogled, ton glasa)</a:t>
            </a:r>
            <a:r>
              <a:rPr lang="pt-BR" dirty="0" smtClean="0"/>
              <a:t> i što više dodira;</a:t>
            </a:r>
          </a:p>
          <a:p>
            <a:pPr>
              <a:lnSpc>
                <a:spcPct val="90000"/>
              </a:lnSpc>
            </a:pPr>
            <a:r>
              <a:rPr lang="pt-BR" dirty="0" smtClean="0"/>
              <a:t>osiguravanje ugodne okoline sa što manje nepoznatih lica;</a:t>
            </a:r>
          </a:p>
          <a:p>
            <a:pPr>
              <a:lnSpc>
                <a:spcPct val="90000"/>
              </a:lnSpc>
            </a:pPr>
            <a:r>
              <a:rPr lang="pt-BR" dirty="0" smtClean="0"/>
              <a:t>povremen</a:t>
            </a:r>
            <a:r>
              <a:rPr lang="hr-HR" dirty="0" smtClean="0"/>
              <a:t>o</a:t>
            </a:r>
            <a:r>
              <a:rPr lang="pt-BR" dirty="0" smtClean="0"/>
              <a:t> igranje s djetetom;</a:t>
            </a:r>
          </a:p>
          <a:p>
            <a:pPr>
              <a:lnSpc>
                <a:spcPct val="90000"/>
              </a:lnSpc>
            </a:pPr>
            <a:r>
              <a:rPr lang="hr-HR" dirty="0" smtClean="0"/>
              <a:t>omogućiti </a:t>
            </a:r>
            <a:r>
              <a:rPr lang="hr-HR" dirty="0" err="1" smtClean="0"/>
              <a:t>prisustvo</a:t>
            </a:r>
            <a:r>
              <a:rPr lang="hr-HR" dirty="0" smtClean="0"/>
              <a:t> i </a:t>
            </a:r>
            <a:r>
              <a:rPr lang="pt-BR" dirty="0" smtClean="0"/>
              <a:t>uključivanje roditelja u</a:t>
            </a:r>
            <a:r>
              <a:rPr lang="hr-HR" dirty="0" smtClean="0"/>
              <a:t> njegu</a:t>
            </a:r>
            <a:r>
              <a:rPr lang="pt-BR" dirty="0" smtClean="0"/>
              <a:t> djeteta</a:t>
            </a:r>
            <a:r>
              <a:rPr lang="hr-HR" dirty="0" smtClean="0"/>
              <a:t> (hranjenje, oblačenje, vježbanje)</a:t>
            </a:r>
            <a:r>
              <a:rPr lang="pt-BR" dirty="0" smtClean="0"/>
              <a:t>.</a:t>
            </a:r>
            <a:endParaRPr lang="hr-HR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Ublažavanje stresa u hospitalizirane djece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285</TotalTime>
  <Words>1054</Words>
  <Application>Microsoft Office PowerPoint</Application>
  <PresentationFormat>Prikaz na zaslonu (4:3)</PresentationFormat>
  <Paragraphs>117</Paragraphs>
  <Slides>15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0" baseType="lpstr">
      <vt:lpstr>Calibri</vt:lpstr>
      <vt:lpstr>Candara</vt:lpstr>
      <vt:lpstr>Symbol</vt:lpstr>
      <vt:lpstr>Wingdings</vt:lpstr>
      <vt:lpstr>Waveform</vt:lpstr>
      <vt:lpstr>Psihološke teškoće djece u bolnici</vt:lpstr>
      <vt:lpstr>Hospitalizacija djece</vt:lpstr>
      <vt:lpstr>Djeca osobito osjetljiva na odvajanje</vt:lpstr>
      <vt:lpstr>Neprimjereni postupci prema djeci u bolnicama</vt:lpstr>
      <vt:lpstr>Psihičke reakcije djece na boravak u bolnici</vt:lpstr>
      <vt:lpstr>Posljedice boravka u bolnici - hospitalizam</vt:lpstr>
      <vt:lpstr>Znakovi hospitalizma</vt:lpstr>
      <vt:lpstr>Sprječavanje negativnih posljedica hospitalizacije</vt:lpstr>
      <vt:lpstr>Ublažavanje stresa u hospitalizirane djece</vt:lpstr>
      <vt:lpstr>Ublažavanje stresa …</vt:lpstr>
      <vt:lpstr>Ublažavanje stresa…</vt:lpstr>
      <vt:lpstr>Ublažavanje stresa…</vt:lpstr>
      <vt:lpstr>Ublažavanje stresa…</vt:lpstr>
      <vt:lpstr>Program UNICEF-a “Dječja bolnica – prijatelj djeteta”</vt:lpstr>
      <vt:lpstr>Edukacija zdravstvenih djelatnika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Jasminka Despot Lučanin</dc:creator>
  <cp:lastModifiedBy>TAMARA</cp:lastModifiedBy>
  <cp:revision>32</cp:revision>
  <dcterms:created xsi:type="dcterms:W3CDTF">2013-01-07T09:42:20Z</dcterms:created>
  <dcterms:modified xsi:type="dcterms:W3CDTF">2020-02-04T22:09:19Z</dcterms:modified>
</cp:coreProperties>
</file>