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03813-A4CB-4696-8568-1D78C30E6DE1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78A66-5B20-41C0-B925-15DB7EDB7F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3541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39E5C2-2BE2-4396-AD72-CA1ED25E3682}" type="slidenum">
              <a:rPr lang="en-US" altLang="sr-Latn-RS" sz="1200" smtClean="0"/>
              <a:pPr/>
              <a:t>5</a:t>
            </a:fld>
            <a:endParaRPr lang="en-US" altLang="sr-Latn-RS" sz="1200" smtClean="0"/>
          </a:p>
        </p:txBody>
      </p:sp>
    </p:spTree>
    <p:extLst>
      <p:ext uri="{BB962C8B-B14F-4D97-AF65-F5344CB8AC3E}">
        <p14:creationId xmlns:p14="http://schemas.microsoft.com/office/powerpoint/2010/main" val="3452349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3174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1389DC-C2FF-4794-8399-81C2E61A1748}" type="slidenum">
              <a:rPr lang="en-US" altLang="sr-Latn-RS" sz="1200" smtClean="0"/>
              <a:pPr/>
              <a:t>7</a:t>
            </a:fld>
            <a:endParaRPr lang="en-US" altLang="sr-Latn-RS" sz="1200" smtClean="0"/>
          </a:p>
        </p:txBody>
      </p:sp>
    </p:spTree>
    <p:extLst>
      <p:ext uri="{BB962C8B-B14F-4D97-AF65-F5344CB8AC3E}">
        <p14:creationId xmlns:p14="http://schemas.microsoft.com/office/powerpoint/2010/main" val="3838490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45907B-4B75-4AD4-937D-DDCCF7CBFF38}" type="slidenum">
              <a:rPr lang="en-US" altLang="sr-Latn-RS" sz="1200" smtClean="0"/>
              <a:pPr/>
              <a:t>11</a:t>
            </a:fld>
            <a:endParaRPr lang="en-US" altLang="sr-Latn-RS" sz="1200" smtClean="0"/>
          </a:p>
        </p:txBody>
      </p:sp>
    </p:spTree>
    <p:extLst>
      <p:ext uri="{BB962C8B-B14F-4D97-AF65-F5344CB8AC3E}">
        <p14:creationId xmlns:p14="http://schemas.microsoft.com/office/powerpoint/2010/main" val="390826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367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863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659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889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887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10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7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014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897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77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645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B0C0E-5EEE-4AB2-BE23-DBB8D7C43AE9}" type="datetimeFigureOut">
              <a:rPr lang="hr-HR" smtClean="0"/>
              <a:t>12.4.2021.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EDE33-3D74-4F56-A7F6-DF1BCC7399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908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55177"/>
            <a:ext cx="6468208" cy="4229100"/>
          </a:xfrm>
        </p:spPr>
        <p:txBody>
          <a:bodyPr>
            <a:normAutofit/>
          </a:bodyPr>
          <a:lstStyle/>
          <a:p>
            <a:pPr algn="l"/>
            <a:r>
              <a:rPr lang="hr-HR" dirty="0" smtClean="0"/>
              <a:t>Dobar dan, </a:t>
            </a:r>
          </a:p>
          <a:p>
            <a:pPr algn="l"/>
            <a:endParaRPr lang="hr-HR" dirty="0" smtClean="0"/>
          </a:p>
          <a:p>
            <a:pPr algn="l"/>
            <a:r>
              <a:rPr lang="hr-HR" dirty="0" smtClean="0"/>
              <a:t>Danas malo o mineralnim uljima kao najvažnijim tekućinama, te o nekim drugima…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Prezentaciju prepišite u bilježnice.</a:t>
            </a:r>
          </a:p>
          <a:p>
            <a:pPr algn="l"/>
            <a:endParaRPr lang="hr-HR" dirty="0" smtClean="0"/>
          </a:p>
          <a:p>
            <a:pPr algn="l"/>
            <a:r>
              <a:rPr lang="hr-HR" dirty="0" smtClean="0"/>
              <a:t>Hvala i pozdrav.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05126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02724C-076D-48C6-A1F9-7A33E4B4297D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sr-Latn-R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309814" y="1285875"/>
            <a:ext cx="7786687" cy="4643438"/>
          </a:xfrm>
        </p:spPr>
        <p:txBody>
          <a:bodyPr/>
          <a:lstStyle/>
          <a:p>
            <a:pPr algn="l"/>
            <a:r>
              <a:rPr lang="en-US" altLang="sr-Latn-RS" sz="3600" b="1" dirty="0" err="1"/>
              <a:t>Tekući</a:t>
            </a:r>
            <a:r>
              <a:rPr lang="en-US" altLang="sr-Latn-RS" sz="3600" b="1" dirty="0"/>
              <a:t> </a:t>
            </a:r>
            <a:r>
              <a:rPr lang="en-US" altLang="sr-Latn-RS" sz="3600" b="1" dirty="0" err="1"/>
              <a:t>metali</a:t>
            </a:r>
            <a:r>
              <a:rPr lang="hr-HR" altLang="sr-Latn-RS" sz="3600" b="1" dirty="0"/>
              <a:t/>
            </a:r>
            <a:br>
              <a:rPr lang="hr-HR" altLang="sr-Latn-RS" sz="3600" b="1" dirty="0"/>
            </a:br>
            <a:r>
              <a:rPr lang="en-US" altLang="sr-Latn-RS" sz="3600" b="1" dirty="0"/>
              <a:t/>
            </a:r>
            <a:br>
              <a:rPr lang="en-US" altLang="sr-Latn-RS" sz="3600" b="1" dirty="0"/>
            </a:br>
            <a:r>
              <a:rPr lang="en-US" altLang="sr-Latn-RS" sz="3600" b="1" dirty="0"/>
              <a:t>- </a:t>
            </a:r>
            <a:r>
              <a:rPr lang="en-US" altLang="sr-Latn-RS" sz="3600" dirty="0" err="1"/>
              <a:t>rabe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za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ekstremne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radne</a:t>
            </a:r>
            <a:r>
              <a:rPr lang="en-US" altLang="sr-Latn-RS" sz="3600" dirty="0"/>
              <a:t> </a:t>
            </a:r>
            <a:br>
              <a:rPr lang="en-US" altLang="sr-Latn-RS" sz="3600" dirty="0"/>
            </a:br>
            <a:r>
              <a:rPr lang="en-US" altLang="sr-Latn-RS" sz="3600" dirty="0"/>
              <a:t>  temperature ( -10 do 770 °C </a:t>
            </a:r>
            <a:r>
              <a:rPr lang="en-US" altLang="sr-Latn-RS" sz="3600" dirty="0" smtClean="0"/>
              <a:t>)</a:t>
            </a:r>
            <a:r>
              <a:rPr lang="hr-HR" altLang="sr-Latn-RS" sz="3600" dirty="0" smtClean="0"/>
              <a:t/>
            </a:r>
            <a:br>
              <a:rPr lang="hr-HR" altLang="sr-Latn-RS" sz="3600" dirty="0" smtClean="0"/>
            </a:br>
            <a:r>
              <a:rPr lang="en-US" altLang="sr-Latn-RS" sz="3600" dirty="0"/>
              <a:t/>
            </a:r>
            <a:br>
              <a:rPr lang="en-US" altLang="sr-Latn-RS" sz="3600" dirty="0"/>
            </a:br>
            <a:r>
              <a:rPr lang="en-US" altLang="sr-Latn-RS" sz="3600" dirty="0"/>
              <a:t>- </a:t>
            </a:r>
            <a:r>
              <a:rPr lang="en-US" altLang="sr-Latn-RS" sz="3600" dirty="0" err="1"/>
              <a:t>rabe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legure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npr</a:t>
            </a:r>
            <a:r>
              <a:rPr lang="en-US" altLang="sr-Latn-RS" sz="3600" dirty="0"/>
              <a:t>. </a:t>
            </a:r>
            <a:br>
              <a:rPr lang="en-US" altLang="sr-Latn-RS" sz="3600" dirty="0"/>
            </a:br>
            <a:r>
              <a:rPr lang="en-US" altLang="sr-Latn-RS" sz="3600" dirty="0"/>
              <a:t>  </a:t>
            </a:r>
            <a:r>
              <a:rPr lang="en-US" altLang="sr-Latn-RS" sz="3600" dirty="0" err="1"/>
              <a:t>legura</a:t>
            </a:r>
            <a:r>
              <a:rPr lang="en-US" altLang="sr-Latn-RS" sz="3600" dirty="0"/>
              <a:t> 77% Na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23% K</a:t>
            </a:r>
            <a:br>
              <a:rPr lang="en-US" altLang="sr-Latn-RS" sz="3600" dirty="0"/>
            </a:br>
            <a:endParaRPr lang="en-US" altLang="sr-Latn-RS" sz="3600" dirty="0"/>
          </a:p>
        </p:txBody>
      </p:sp>
    </p:spTree>
    <p:extLst>
      <p:ext uri="{BB962C8B-B14F-4D97-AF65-F5344CB8AC3E}">
        <p14:creationId xmlns:p14="http://schemas.microsoft.com/office/powerpoint/2010/main" val="70051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308CF4-52AE-424A-9E7F-5E6F29B1F2F5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sr-Latn-RS" sz="140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738439" y="1214439"/>
            <a:ext cx="6643687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pjene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se 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nemaju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rastvorenih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plinova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sebi</a:t>
            </a:r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loša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svojstva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podmazivanja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skloni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oksidaciji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dodiru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zrakom</a:t>
            </a: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9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407F13-1F7F-4E4B-8564-C041738CD94A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sr-Latn-R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620714"/>
            <a:ext cx="8208962" cy="5761037"/>
          </a:xfrm>
        </p:spPr>
        <p:txBody>
          <a:bodyPr/>
          <a:lstStyle/>
          <a:p>
            <a:pPr algn="l"/>
            <a:r>
              <a:rPr lang="hr-HR" altLang="sr-Latn-RS" sz="3200" b="1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altLang="sr-Latn-RS" sz="3200" b="1">
                <a:latin typeface="Arial" panose="020B0604020202020204" pitchFamily="34" charset="0"/>
                <a:cs typeface="Arial" panose="020B0604020202020204" pitchFamily="34" charset="0"/>
              </a:rPr>
              <a:t>Mineralna ulja</a:t>
            </a:r>
            <a:r>
              <a:rPr lang="hr-HR" altLang="sr-Latn-RS" sz="32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>
                <a:latin typeface="Arial" panose="020B0604020202020204" pitchFamily="34" charset="0"/>
                <a:cs typeface="Arial" panose="020B0604020202020204" pitchFamily="34" charset="0"/>
              </a:rPr>
              <a:t>Najveći broj hidrauličkih sustava radi s mineralnim uljima, koja se razlikuju po:</a:t>
            </a:r>
            <a:br>
              <a:rPr lang="en-US" altLang="sr-Latn-RS" sz="3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2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>
                <a:latin typeface="Arial" panose="020B0604020202020204" pitchFamily="34" charset="0"/>
                <a:cs typeface="Arial" panose="020B0604020202020204" pitchFamily="34" charset="0"/>
              </a:rPr>
              <a:t>- vrsti osnovnog ulja</a:t>
            </a:r>
            <a:br>
              <a:rPr lang="en-US" altLang="sr-Latn-RS" sz="3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>
                <a:latin typeface="Arial" panose="020B0604020202020204" pitchFamily="34" charset="0"/>
                <a:cs typeface="Arial" panose="020B0604020202020204" pitchFamily="34" charset="0"/>
              </a:rPr>
              <a:t>- stupnju rafiniranosti</a:t>
            </a:r>
            <a:br>
              <a:rPr lang="en-US" altLang="sr-Latn-RS" sz="3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>
                <a:latin typeface="Arial" panose="020B0604020202020204" pitchFamily="34" charset="0"/>
                <a:cs typeface="Arial" panose="020B0604020202020204" pitchFamily="34" charset="0"/>
              </a:rPr>
              <a:t>- količini i vrsti aditiva</a:t>
            </a:r>
          </a:p>
        </p:txBody>
      </p:sp>
    </p:spTree>
    <p:extLst>
      <p:ext uri="{BB962C8B-B14F-4D97-AF65-F5344CB8AC3E}">
        <p14:creationId xmlns:p14="http://schemas.microsoft.com/office/powerpoint/2010/main" val="289487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3427AA-F9D9-42D8-A27B-ED35FB12E8F1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071563"/>
            <a:ext cx="7194550" cy="4572000"/>
          </a:xfrm>
        </p:spPr>
        <p:txBody>
          <a:bodyPr/>
          <a:lstStyle/>
          <a:p>
            <a:pPr algn="l"/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Uglavnom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koriste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ulja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bazi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nafte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parafina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dodatke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sr-Latn-R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aditive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poboljšanje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radnih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karakteristika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Štetni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sumporni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spojevi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nafti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odstranjuju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rafiniranjem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97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EFB8B1-A058-4499-9C77-9E4A7A531E89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57188"/>
            <a:ext cx="7886700" cy="5429250"/>
          </a:xfrm>
        </p:spPr>
        <p:txBody>
          <a:bodyPr/>
          <a:lstStyle/>
          <a:p>
            <a:pPr algn="l"/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pravilan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izbor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mineralnog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ulja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presudne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ove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karakteristike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viskoznost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točka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tečenja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“pour point”-  </a:t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najniža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ulje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teče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preporuka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: min. </a:t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radna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temp.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sustava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8°C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veća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94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1FB6B7-32EA-4B3C-B6B6-4D050CCA3CB6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sr-Latn-RS" sz="1400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495551" y="519114"/>
            <a:ext cx="6911975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stlačivost</a:t>
            </a: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otpornost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miješanju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vodom</a:t>
            </a: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otapanje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plinova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tekućini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stvaranje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pjene</a:t>
            </a: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sposobnost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demulgacije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                (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izlučivanja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vode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3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C3E39C-9CC2-45EA-91FF-6E8A961E0F82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sr-Latn-R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1" y="908050"/>
            <a:ext cx="6696075" cy="4643438"/>
          </a:xfrm>
        </p:spPr>
        <p:txBody>
          <a:bodyPr/>
          <a:lstStyle/>
          <a:p>
            <a:pPr algn="l"/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mazivost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zbog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podmazivanja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finih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kliznih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ploha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hidrauličkih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elemenata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zaštita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korozije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stabilnost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starenje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oksidaciju</a:t>
            </a:r>
            <a:endParaRPr lang="en-US" alt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09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B8FED8-FF38-41A1-879F-6882862E80A0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sr-Latn-R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85814"/>
            <a:ext cx="7886700" cy="5000625"/>
          </a:xfrm>
        </p:spPr>
        <p:txBody>
          <a:bodyPr/>
          <a:lstStyle/>
          <a:p>
            <a:r>
              <a:rPr lang="en-US" altLang="sr-Latn-R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Sintetičke</a:t>
            </a:r>
            <a:r>
              <a:rPr lang="en-US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tekućine</a:t>
            </a:r>
            <a:r>
              <a:rPr lang="en-US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tekućine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proizvedene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osnovi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fosfat-estera</a:t>
            </a:r>
            <a:r>
              <a:rPr lang="en-US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(HFDR</a:t>
            </a:r>
            <a:r>
              <a:rPr lang="en-US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kloriranih</a:t>
            </a:r>
            <a:r>
              <a:rPr lang="en-US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ugljikovodika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(HFDS</a:t>
            </a:r>
            <a:r>
              <a:rPr lang="en-US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mješavine</a:t>
            </a:r>
            <a:r>
              <a:rPr lang="en-US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prethodnih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(HFDT)</a:t>
            </a:r>
          </a:p>
        </p:txBody>
      </p:sp>
    </p:spTree>
    <p:extLst>
      <p:ext uri="{BB962C8B-B14F-4D97-AF65-F5344CB8AC3E}">
        <p14:creationId xmlns:p14="http://schemas.microsoft.com/office/powerpoint/2010/main" val="417153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1A1BCE-8647-488A-BA11-90ACFECC447F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sr-Latn-R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1" y="928689"/>
            <a:ext cx="8101013" cy="4929187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hr-HR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teško</a:t>
            </a:r>
            <a:r>
              <a:rPr lang="en-US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zapaljive</a:t>
            </a:r>
            <a:r>
              <a:rPr lang="en-US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tekućine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koriste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hidrauličke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pogone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postoji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opasnost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požara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eksplozije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npr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rudarstvo</a:t>
            </a:r>
            <a: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7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DB505C-E241-4B4D-9F37-9DB1C56F5119}" type="slidenum">
              <a:rPr lang="en-US" altLang="sr-Latn-R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sr-Latn-RS" sz="1400"/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2495550" y="1412876"/>
            <a:ext cx="574198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strojevi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tlačni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lijev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viših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proizvodnja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eksploziva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lako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zapaljivih</a:t>
            </a:r>
            <a:r>
              <a:rPr lang="en-US" altLang="sr-Latn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dirty="0" err="1">
                <a:latin typeface="Arial" panose="020B0604020202020204" pitchFamily="34" charset="0"/>
                <a:cs typeface="Arial" panose="020B0604020202020204" pitchFamily="34" charset="0"/>
              </a:rPr>
              <a:t>materijala</a:t>
            </a: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8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</Words>
  <Application>Microsoft Office PowerPoint</Application>
  <PresentationFormat>Widescreen</PresentationFormat>
  <Paragraphs>43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                   Mineralna ulja   Najveći broj hidrauličkih sustava radi s mineralnim uljima, koja se razlikuju po:  - vrsti osnovnog ulja - stupnju rafiniranosti - količini i vrsti aditiva</vt:lpstr>
      <vt:lpstr>Uglavnom se koriste ulja na bazi nafte i parafina uz dodatke  (aditive) za poboljšanje radnih karakteristika.   Štetni sumporni spojevi u nafti odstranjuju se rafiniranjem.</vt:lpstr>
      <vt:lpstr>Za pravilan izbor mineralnog ulja presudne su ove karakteristike:     - viskoznost     - točka tečenja ili “pour point”-        najniža temperatura kod koje        ulje još teče - preporuka: min.       radna temp. sustava 8°C veća  </vt:lpstr>
      <vt:lpstr>PowerPoint Presentation</vt:lpstr>
      <vt:lpstr>- mazivost - zbog podmazivanja    finih kliznih ploha hidrauličkih    elemenata  - zaštita od korozije  - stabilnost na starenje - oksidaciju</vt:lpstr>
      <vt:lpstr>Sintetičke tekućine  - to su tekućine proizvedene na osnovi:    fosfat-estera (HFDR)    kloriranih ugljikovodika (HFDS)    mješavine prethodnih (HFDT)</vt:lpstr>
      <vt:lpstr> teško zapaljive tekućine –   koriste se za hidrauličke pogone u kojima postoji opasnost od požara ili eksplozije, npr.:       - rudarstvo </vt:lpstr>
      <vt:lpstr>PowerPoint Presentation</vt:lpstr>
      <vt:lpstr>Tekući metali  - rabe se za ekstremne radne    temperature ( -10 do 770 °C )  - rabe se i legure, npr.    legura 77% Na i 23% K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1</cp:revision>
  <dcterms:created xsi:type="dcterms:W3CDTF">2021-04-12T10:23:01Z</dcterms:created>
  <dcterms:modified xsi:type="dcterms:W3CDTF">2021-04-12T10:27:08Z</dcterms:modified>
</cp:coreProperties>
</file>