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256" r:id="rId3"/>
    <p:sldId id="257" r:id="rId4"/>
    <p:sldId id="258" r:id="rId5"/>
    <p:sldId id="278" r:id="rId6"/>
    <p:sldId id="259" r:id="rId7"/>
    <p:sldId id="260" r:id="rId8"/>
    <p:sldId id="261" r:id="rId9"/>
    <p:sldId id="279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61" autoAdjust="0"/>
    <p:restoredTop sz="94660"/>
  </p:normalViewPr>
  <p:slideViewPr>
    <p:cSldViewPr snapToGrid="0">
      <p:cViewPr varScale="1">
        <p:scale>
          <a:sx n="83" d="100"/>
          <a:sy n="83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4A5DB-2752-4B60-9523-15AD0F1D9C05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1EC51-EA4D-4655-A58A-D38EF6B9F7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738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F3A0882-9F81-47FA-903C-2AF23BD42B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35B1F5B9-AA1E-47D1-B97C-D7FE8E59C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F782C1F1-C067-46B1-A589-0DD3DD318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D6035D1-75A3-4623-BE3A-53453450933A}" type="slidenum">
              <a:rPr lang="en-US" altLang="sr-Latn-RS">
                <a:latin typeface="Times New Roman" panose="02020603050405020304" pitchFamily="18" charset="0"/>
              </a:rPr>
              <a:pPr/>
              <a:t>8</a:t>
            </a:fld>
            <a:endParaRPr lang="en-US" altLang="sr-Latn-R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slike slajda 1">
            <a:extLst>
              <a:ext uri="{FF2B5EF4-FFF2-40B4-BE49-F238E27FC236}">
                <a16:creationId xmlns:a16="http://schemas.microsoft.com/office/drawing/2014/main" id="{9AA149CE-7BBE-4B5F-AE9B-FC008B911F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Rezervirano mjesto bilježaka 2">
            <a:extLst>
              <a:ext uri="{FF2B5EF4-FFF2-40B4-BE49-F238E27FC236}">
                <a16:creationId xmlns:a16="http://schemas.microsoft.com/office/drawing/2014/main" id="{871539C7-1108-459B-94BD-385C0C210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  <p:sp>
        <p:nvSpPr>
          <p:cNvPr id="15364" name="Rezervirano mjesto broja slajda 3">
            <a:extLst>
              <a:ext uri="{FF2B5EF4-FFF2-40B4-BE49-F238E27FC236}">
                <a16:creationId xmlns:a16="http://schemas.microsoft.com/office/drawing/2014/main" id="{86956AE8-021A-4642-852A-E34ABDC3BA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D97AF15-F5FF-438E-A822-7765FC178366}" type="slidenum">
              <a:rPr lang="en-US" altLang="sr-Latn-RS">
                <a:latin typeface="Times New Roman" panose="02020603050405020304" pitchFamily="18" charset="0"/>
              </a:rPr>
              <a:pPr/>
              <a:t>12</a:t>
            </a:fld>
            <a:endParaRPr lang="en-US" altLang="sr-Latn-R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FC07-C7F0-4F28-87FA-CB1464D40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A070FA-3A0E-434B-B723-1581EAC3B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62D19-FCE1-445C-AC02-ACA73F01D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C1F33-E3B8-4468-864F-62812922C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D6AC-3E5E-4DEE-942B-8618121F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800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40408-370A-4F47-A83D-772A47CA8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7E3AA1-455D-4C9E-AAA5-EF806BF71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C5BF2-8128-4C08-BDB2-772533A9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7A436-E82C-4B97-821C-354091E59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99884-5E33-4C11-85BC-1135F837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81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90B8E-6F3B-4F42-925D-13EDD0AB8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64677-AC04-4F72-A19B-03C6BFF95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3CEFA-DB9E-45B6-BC46-DA1F6A3C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0ED1E-637D-48F6-9F3E-0F5616A19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B3252-051A-4745-AB5D-CA36BD484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207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93860-F9BE-4BAE-8973-7E5FE60E8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7DE91-E4EE-41D5-82F1-C99E3ACA9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0A87C-6EFC-4E5F-A6AB-B32EADE41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8E636-F6DE-4CB1-8D50-F29196F80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DB71F-6547-4876-8679-8AF91D03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459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78356-E15F-42E9-9689-8C0DB742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893DD-2DF2-49F4-AA2A-29AC8DD3A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67F43-0DC9-4E56-A6CF-96EBCED9E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3AD31-EE99-40E6-B856-923BF309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983A1-29DA-4376-8004-B2136096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973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2592-B09C-4C6F-9069-DB55EF9A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ADFD2-DC39-4AA3-B02F-CD224C598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9B5C80-3C83-490B-8495-D7EB2BAB4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99A70-06F1-4527-84C0-9D4906D38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A85C3-8500-4E80-A38B-F9DB17FC2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B640A-4950-49F6-AC22-665AD96F0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947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9E75E-55E7-492F-97EF-21A218519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6640B-39AB-48E3-8F0F-CC7BCA31C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03219-555F-425E-9D65-FC239AE60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5545F4-62CD-4102-B4E4-2065D1518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4F0452-3516-4509-92C2-06C771DC5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24672-0DF3-4B57-83A8-08CF85C0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CDD0BB-989D-4AB3-A1EE-922F48B90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1AF605-FC99-46A6-B5C1-78A0A0B5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349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D586F-F377-4F9A-8E69-04550C73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544FD6-5D4D-4B1B-B55D-E65BF5D6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D66138-8BDD-4192-916D-78460AAA9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EC232-76FE-4713-AEEC-15919074B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93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0AE3B-FBE8-4024-893B-35AD051E5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F7D6D-A0E4-46E9-B4BB-D0E4282CF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9564E-3180-4897-9B2E-B45D4077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470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C3D50-69AC-47E4-995B-41E988975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90D0E-9382-43BB-B2E0-54BDACB13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B2A0A-2B26-46C8-89AF-CBC5B1B86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57E63-1E09-42EF-9CC9-291510B56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2C1E9-9710-4E6A-96E8-B8B7ECC93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797B9-4B9C-4729-9852-E17F83771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116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B042-FB60-461A-82A8-D01AE3D56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02B56C-B964-43AC-8E4E-6F0ADD705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72EC2-095A-456E-BCFA-61FBD8C6A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A412B-ABA5-4387-8F58-13AA80FE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F7BE3-35E4-4AA9-9F76-096D911F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AE4C4-E87D-4C90-9287-8180C72C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137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FAFD8-8D81-417E-B0D4-36EE153D9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E4B8F8-5C9D-4D31-9997-CD78EA074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20DF3-9004-4739-9EA8-E2C1AD56D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F3C64-76B8-42DC-AF2C-6CBD63012583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B5FC-E386-4B89-A4EF-E3B2052CD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2E7AC-ED90-42EC-9736-D41E9DF63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ACB87-C1D3-48BB-B684-442DD66311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40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eljic@net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C9D1E42-804E-4C58-920F-58F839E93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82982"/>
            <a:ext cx="5985164" cy="2874818"/>
          </a:xfrm>
        </p:spPr>
        <p:txBody>
          <a:bodyPr>
            <a:noAutofit/>
          </a:bodyPr>
          <a:lstStyle/>
          <a:p>
            <a:pPr algn="l"/>
            <a:r>
              <a:rPr lang="hr-HR" sz="3200" dirty="0"/>
              <a:t>Danas su na redu crpke ili pumpe.</a:t>
            </a:r>
          </a:p>
          <a:p>
            <a:pPr algn="l"/>
            <a:endParaRPr lang="hr-HR" sz="3200" dirty="0"/>
          </a:p>
          <a:p>
            <a:pPr algn="l"/>
            <a:r>
              <a:rPr lang="hr-HR" sz="3200" dirty="0"/>
              <a:t>Prezentaciju prepišite u bilježnice, a riješenu domaću zadaću slikajte i pošaljite mailom na </a:t>
            </a:r>
            <a:r>
              <a:rPr lang="hr-HR" sz="3200" dirty="0">
                <a:hlinkClick r:id="rId2"/>
              </a:rPr>
              <a:t>reljic@net.hr</a:t>
            </a:r>
            <a:endParaRPr lang="hr-HR" sz="3200" dirty="0"/>
          </a:p>
          <a:p>
            <a:pPr algn="l"/>
            <a:endParaRPr lang="hr-HR" sz="3200" dirty="0"/>
          </a:p>
          <a:p>
            <a:pPr algn="l"/>
            <a:r>
              <a:rPr lang="hr-HR" sz="3200" dirty="0"/>
              <a:t>Hvala i pozdrav.</a:t>
            </a:r>
          </a:p>
        </p:txBody>
      </p:sp>
    </p:spTree>
    <p:extLst>
      <p:ext uri="{BB962C8B-B14F-4D97-AF65-F5344CB8AC3E}">
        <p14:creationId xmlns:p14="http://schemas.microsoft.com/office/powerpoint/2010/main" val="41295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>
            <a:extLst>
              <a:ext uri="{FF2B5EF4-FFF2-40B4-BE49-F238E27FC236}">
                <a16:creationId xmlns:a16="http://schemas.microsoft.com/office/drawing/2014/main" id="{3F6F2BC6-F50A-4001-B43F-F4FC9368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DCAED6-6DB4-4895-A571-4220538D5042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hr-HR" altLang="sr-Latn-R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2D30C8-DB10-44C9-B356-6B1C3DF4C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27351" y="476251"/>
            <a:ext cx="7866063" cy="1584325"/>
          </a:xfrm>
        </p:spPr>
        <p:txBody>
          <a:bodyPr/>
          <a:lstStyle/>
          <a:p>
            <a:pPr eaLnBrk="1" hangingPunct="1"/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Pogonski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tlak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crpke</a:t>
            </a:r>
            <a:r>
              <a:rPr lang="en-US" altLang="sr-Latn-R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altLang="sr-Latn-R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sr-Latn-R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Picture 3" descr="pogonski-tlak">
            <a:extLst>
              <a:ext uri="{FF2B5EF4-FFF2-40B4-BE49-F238E27FC236}">
                <a16:creationId xmlns:a16="http://schemas.microsoft.com/office/drawing/2014/main" id="{1881B64B-B7C0-45CE-B806-F4FBDCE6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7" t="2159"/>
          <a:stretch>
            <a:fillRect/>
          </a:stretch>
        </p:blipFill>
        <p:spPr bwMode="auto">
          <a:xfrm rot="60000">
            <a:off x="1524000" y="1916113"/>
            <a:ext cx="8820150" cy="479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>
            <a:extLst>
              <a:ext uri="{FF2B5EF4-FFF2-40B4-BE49-F238E27FC236}">
                <a16:creationId xmlns:a16="http://schemas.microsoft.com/office/drawing/2014/main" id="{B76DC517-50D8-450C-AC2F-A3651283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3958DD-44B6-4846-A065-9F473221D4C0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hr-HR" altLang="sr-Latn-R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B747684-4C3D-4095-9CB8-1544FC0A0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95551" y="1989139"/>
            <a:ext cx="8424863" cy="4535487"/>
          </a:xfrm>
        </p:spPr>
        <p:txBody>
          <a:bodyPr/>
          <a:lstStyle/>
          <a:p>
            <a:pPr eaLnBrk="1" hangingPunct="1"/>
            <a:r>
              <a:rPr lang="hr-HR" altLang="sr-Latn-RS" sz="3200" dirty="0"/>
              <a:t>- </a:t>
            </a:r>
            <a:r>
              <a:rPr lang="en-US" altLang="sr-Latn-RS" sz="3200" dirty="0"/>
              <a:t>od </a:t>
            </a:r>
            <a:r>
              <a:rPr lang="en-US" altLang="sr-Latn-RS" sz="3200" dirty="0" err="1"/>
              <a:t>velikog</a:t>
            </a:r>
            <a:r>
              <a:rPr lang="en-US" altLang="sr-Latn-RS" sz="3200" dirty="0"/>
              <a:t> je </a:t>
            </a:r>
            <a:r>
              <a:rPr lang="en-US" altLang="sr-Latn-RS" sz="3200" dirty="0" err="1"/>
              <a:t>značenja</a:t>
            </a:r>
            <a:br>
              <a:rPr lang="en-US" altLang="sr-Latn-RS" sz="3200" dirty="0"/>
            </a:br>
            <a:br>
              <a:rPr lang="hr-HR" altLang="sr-Latn-RS" sz="3200" dirty="0"/>
            </a:br>
            <a:r>
              <a:rPr lang="en-US" altLang="sr-Latn-RS" sz="3200" dirty="0"/>
              <a:t>- </a:t>
            </a:r>
            <a:r>
              <a:rPr lang="en-US" altLang="sr-Latn-RS" sz="3200" dirty="0" err="1"/>
              <a:t>daje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</a:t>
            </a:r>
            <a:r>
              <a:rPr lang="en-US" altLang="sr-Latn-RS" sz="3200" b="1" dirty="0" err="1"/>
              <a:t>vršni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tlak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ali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smije</a:t>
            </a:r>
            <a:r>
              <a:rPr lang="en-US" altLang="sr-Latn-RS" sz="3200" dirty="0"/>
              <a:t>  </a:t>
            </a:r>
            <a:br>
              <a:rPr lang="en-US" altLang="sr-Latn-RS" sz="3200" dirty="0"/>
            </a:br>
            <a:r>
              <a:rPr lang="en-US" altLang="sr-Latn-RS" sz="3200" dirty="0"/>
              <a:t>  </a:t>
            </a:r>
            <a:r>
              <a:rPr lang="en-US" altLang="sr-Latn-RS" sz="3200" dirty="0" err="1"/>
              <a:t>nastupiti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samo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kratkotrajno</a:t>
            </a:r>
            <a:r>
              <a:rPr lang="en-US" altLang="sr-Latn-RS" sz="3200" dirty="0"/>
              <a:t>, </a:t>
            </a:r>
            <a:r>
              <a:rPr lang="hr-HR" altLang="sr-Latn-RS" sz="3200" dirty="0"/>
              <a:t>           </a:t>
            </a:r>
            <a:br>
              <a:rPr lang="hr-HR" altLang="sr-Latn-RS" sz="3200" dirty="0"/>
            </a:br>
            <a:r>
              <a:rPr lang="hr-HR" altLang="sr-Latn-RS" sz="3200" dirty="0"/>
              <a:t>  </a:t>
            </a:r>
            <a:r>
              <a:rPr lang="en-US" altLang="sr-Latn-RS" sz="3200" dirty="0" err="1"/>
              <a:t>jer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protivnom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nastupa</a:t>
            </a:r>
            <a:r>
              <a:rPr lang="en-US" altLang="sr-Latn-RS" sz="3200" dirty="0"/>
              <a:t> </a:t>
            </a:r>
            <a:br>
              <a:rPr lang="hr-HR" altLang="sr-Latn-RS" sz="3200" dirty="0"/>
            </a:br>
            <a:r>
              <a:rPr lang="hr-HR" altLang="sr-Latn-RS" sz="3200" dirty="0"/>
              <a:t>  </a:t>
            </a:r>
            <a:r>
              <a:rPr lang="en-US" altLang="sr-Latn-RS" sz="3200" dirty="0" err="1"/>
              <a:t>prijevremeno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istrošenje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crpke</a:t>
            </a:r>
            <a:br>
              <a:rPr lang="hr-HR" altLang="sr-Latn-RS" sz="3200" dirty="0"/>
            </a:br>
            <a:br>
              <a:rPr lang="en-US" altLang="sr-Latn-RS" sz="3200" dirty="0"/>
            </a:br>
            <a:r>
              <a:rPr lang="en-US" altLang="sr-Latn-RS" sz="3200" dirty="0"/>
              <a:t>- </a:t>
            </a:r>
            <a:r>
              <a:rPr lang="en-US" altLang="sr-Latn-RS" sz="3200" b="1" dirty="0" err="1"/>
              <a:t>trajni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pogonski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tlak</a:t>
            </a:r>
            <a:r>
              <a:rPr lang="en-US" altLang="sr-Latn-RS" sz="3200" dirty="0"/>
              <a:t> </a:t>
            </a:r>
            <a:r>
              <a:rPr lang="hr-HR" altLang="sr-Latn-RS" sz="3200" dirty="0"/>
              <a:t>       </a:t>
            </a:r>
            <a:r>
              <a:rPr lang="en-US" altLang="sr-Latn-RS" sz="3200" dirty="0" err="1"/>
              <a:t>uspostavlja</a:t>
            </a:r>
            <a:r>
              <a:rPr lang="en-US" altLang="sr-Latn-RS" sz="3200" dirty="0"/>
              <a:t> </a:t>
            </a:r>
            <a:br>
              <a:rPr lang="hr-HR" altLang="sr-Latn-RS" sz="3200" dirty="0"/>
            </a:br>
            <a:r>
              <a:rPr lang="hr-HR" altLang="sr-Latn-RS" sz="3200" dirty="0"/>
              <a:t>  </a:t>
            </a:r>
            <a:r>
              <a:rPr lang="en-US" altLang="sr-Latn-RS" sz="3200" dirty="0"/>
              <a:t>se </a:t>
            </a:r>
            <a:r>
              <a:rPr lang="en-US" altLang="sr-Latn-RS" sz="3200" dirty="0" err="1"/>
              <a:t>nakon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izvjesnog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vremena</a:t>
            </a:r>
            <a:endParaRPr lang="en-US" altLang="sr-Latn-RS" sz="3200" dirty="0"/>
          </a:p>
        </p:txBody>
      </p:sp>
      <p:graphicFrame>
        <p:nvGraphicFramePr>
          <p:cNvPr id="13316" name="Object 3">
            <a:extLst>
              <a:ext uri="{FF2B5EF4-FFF2-40B4-BE49-F238E27FC236}">
                <a16:creationId xmlns:a16="http://schemas.microsoft.com/office/drawing/2014/main" id="{B33EB64C-BFD1-4E66-A23E-D236511761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744617"/>
              </p:ext>
            </p:extLst>
          </p:nvPr>
        </p:nvGraphicFramePr>
        <p:xfrm>
          <a:off x="5991226" y="5241925"/>
          <a:ext cx="4810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713" imgH="291847" progId="Equation.3">
                  <p:embed/>
                </p:oleObj>
              </mc:Choice>
              <mc:Fallback>
                <p:oleObj name="Equation" r:id="rId2" imgW="215713" imgH="291847" progId="Equation.3">
                  <p:embed/>
                  <p:pic>
                    <p:nvPicPr>
                      <p:cNvPr id="13316" name="Object 3">
                        <a:extLst>
                          <a:ext uri="{FF2B5EF4-FFF2-40B4-BE49-F238E27FC236}">
                            <a16:creationId xmlns:a16="http://schemas.microsoft.com/office/drawing/2014/main" id="{B33EB64C-BFD1-4E66-A23E-D236511761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6" y="5241925"/>
                        <a:ext cx="481013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>
            <a:extLst>
              <a:ext uri="{FF2B5EF4-FFF2-40B4-BE49-F238E27FC236}">
                <a16:creationId xmlns:a16="http://schemas.microsoft.com/office/drawing/2014/main" id="{D3E277B2-86D1-4992-AA38-01364661B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8FFA26-72C2-4323-A3E0-9F8591C1B320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hr-HR" altLang="sr-Latn-R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CC4677E-9E1D-4493-A3AB-BDA0BB972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93594" y="775493"/>
            <a:ext cx="7310437" cy="5103813"/>
          </a:xfrm>
        </p:spPr>
        <p:txBody>
          <a:bodyPr/>
          <a:lstStyle/>
          <a:p>
            <a:pPr eaLnBrk="1" hangingPunct="1"/>
            <a:r>
              <a:rPr lang="hr-HR" altLang="sr-Latn-RS" sz="3200" dirty="0"/>
              <a:t>3. </a:t>
            </a:r>
            <a:r>
              <a:rPr lang="en-US" altLang="sr-Latn-RS" sz="3200" dirty="0" err="1"/>
              <a:t>Brzina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vrtnje</a:t>
            </a:r>
            <a:br>
              <a:rPr lang="en-US" altLang="sr-Latn-RS" sz="3200" b="1" dirty="0"/>
            </a:br>
            <a:br>
              <a:rPr lang="hr-HR" altLang="sr-Latn-RS" sz="3200" b="1" dirty="0"/>
            </a:br>
            <a:r>
              <a:rPr lang="en-US" altLang="sr-Latn-RS" sz="3200" b="1" dirty="0"/>
              <a:t>-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pogonska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brzina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vrtnje</a:t>
            </a:r>
            <a:r>
              <a:rPr lang="en-US" altLang="sr-Latn-RS" sz="3200" dirty="0"/>
              <a:t> je </a:t>
            </a:r>
            <a:r>
              <a:rPr lang="en-US" altLang="sr-Latn-RS" sz="3200" dirty="0" err="1"/>
              <a:t>važan</a:t>
            </a:r>
            <a:r>
              <a:rPr lang="en-US" altLang="sr-Latn-RS" sz="3200" dirty="0"/>
              <a:t> </a:t>
            </a:r>
            <a:r>
              <a:rPr lang="hr-HR" altLang="sr-Latn-RS" sz="3200" dirty="0"/>
              <a:t>  </a:t>
            </a:r>
            <a:br>
              <a:rPr lang="hr-HR" altLang="sr-Latn-RS" sz="3200" dirty="0"/>
            </a:br>
            <a:r>
              <a:rPr lang="hr-HR" altLang="sr-Latn-RS" sz="3200" dirty="0"/>
              <a:t>  </a:t>
            </a:r>
            <a:r>
              <a:rPr lang="en-US" altLang="sr-Latn-RS" sz="3200" dirty="0" err="1"/>
              <a:t>kriterij</a:t>
            </a:r>
            <a:r>
              <a:rPr lang="en-US" altLang="sr-Latn-RS" sz="3200" dirty="0"/>
              <a:t> za </a:t>
            </a:r>
            <a:r>
              <a:rPr lang="en-US" altLang="sr-Latn-RS" sz="3200" dirty="0" err="1"/>
              <a:t>izbor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crpke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jer</a:t>
            </a:r>
            <a:r>
              <a:rPr lang="en-US" altLang="sr-Latn-RS" sz="3200" dirty="0"/>
              <a:t> je </a:t>
            </a:r>
            <a:br>
              <a:rPr lang="hr-HR" altLang="sr-Latn-RS" sz="3200" dirty="0"/>
            </a:br>
            <a:r>
              <a:rPr lang="hr-HR" altLang="sr-Latn-RS" sz="3200" dirty="0"/>
              <a:t>  </a:t>
            </a:r>
            <a:r>
              <a:rPr lang="en-US" altLang="sr-Latn-RS" sz="3200" dirty="0" err="1"/>
              <a:t>volumen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dobave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crpke</a:t>
            </a:r>
            <a:r>
              <a:rPr lang="en-US" altLang="sr-Latn-RS" sz="3200" dirty="0"/>
              <a:t>          </a:t>
            </a:r>
            <a:br>
              <a:rPr lang="hr-HR" altLang="sr-Latn-RS" sz="3200" dirty="0"/>
            </a:br>
            <a:r>
              <a:rPr lang="hr-HR" altLang="sr-Latn-RS" sz="3200" dirty="0"/>
              <a:t>  </a:t>
            </a:r>
            <a:r>
              <a:rPr lang="en-US" altLang="sr-Latn-RS" sz="3200" dirty="0" err="1"/>
              <a:t>ovisan</a:t>
            </a:r>
            <a:r>
              <a:rPr lang="en-US" altLang="sr-Latn-RS" sz="3200" dirty="0"/>
              <a:t> o </a:t>
            </a:r>
            <a:r>
              <a:rPr lang="en-US" altLang="sr-Latn-RS" sz="3200" dirty="0" err="1"/>
              <a:t>brzini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vrtnje</a:t>
            </a:r>
            <a:br>
              <a:rPr lang="hr-HR" altLang="sr-Latn-RS" sz="3200" dirty="0"/>
            </a:br>
            <a:br>
              <a:rPr lang="en-US" altLang="sr-Latn-RS" sz="3200" dirty="0"/>
            </a:br>
            <a:r>
              <a:rPr lang="en-US" altLang="sr-Latn-RS" sz="3200" dirty="0"/>
              <a:t>- </a:t>
            </a:r>
            <a:r>
              <a:rPr lang="en-US" altLang="sr-Latn-RS" sz="3200" dirty="0" err="1"/>
              <a:t>uobičajena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brzina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vrtnje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crpki</a:t>
            </a:r>
            <a:r>
              <a:rPr lang="en-US" altLang="sr-Latn-RS" sz="3200" dirty="0"/>
              <a:t> je </a:t>
            </a:r>
            <a:br>
              <a:rPr lang="hr-HR" altLang="sr-Latn-RS" sz="3200" dirty="0"/>
            </a:br>
            <a:r>
              <a:rPr lang="hr-HR" altLang="sr-Latn-RS" sz="3200" dirty="0"/>
              <a:t>  </a:t>
            </a:r>
            <a:r>
              <a:rPr lang="en-US" altLang="sr-Latn-RS" sz="3200" dirty="0"/>
              <a:t>n = 1500        </a:t>
            </a:r>
            <a:r>
              <a:rPr lang="hr-HR" altLang="sr-Latn-RS" sz="3200" dirty="0"/>
              <a:t>   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jer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crpke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pogone</a:t>
            </a:r>
            <a:r>
              <a:rPr lang="en-US" altLang="sr-Latn-RS" sz="3200" dirty="0"/>
              <a:t> </a:t>
            </a:r>
            <a:r>
              <a:rPr lang="hr-HR" altLang="sr-Latn-RS" sz="3200" dirty="0"/>
              <a:t> </a:t>
            </a:r>
            <a:br>
              <a:rPr lang="hr-HR" altLang="sr-Latn-RS" sz="3200" dirty="0"/>
            </a:br>
            <a:r>
              <a:rPr lang="hr-HR" altLang="sr-Latn-RS" sz="3200" dirty="0"/>
              <a:t>  </a:t>
            </a:r>
            <a:r>
              <a:rPr lang="en-US" altLang="sr-Latn-RS" sz="3200" dirty="0" err="1"/>
              <a:t>najčešće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trofazni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asinkroni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motori</a:t>
            </a:r>
            <a:endParaRPr lang="en-US" altLang="sr-Latn-RS" sz="3200" dirty="0"/>
          </a:p>
        </p:txBody>
      </p:sp>
      <p:graphicFrame>
        <p:nvGraphicFramePr>
          <p:cNvPr id="14340" name="Object 3">
            <a:extLst>
              <a:ext uri="{FF2B5EF4-FFF2-40B4-BE49-F238E27FC236}">
                <a16:creationId xmlns:a16="http://schemas.microsoft.com/office/drawing/2014/main" id="{08A9B10B-2D92-41E5-B741-D25CD92E8F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009473"/>
              </p:ext>
            </p:extLst>
          </p:nvPr>
        </p:nvGraphicFramePr>
        <p:xfrm>
          <a:off x="6979805" y="2852738"/>
          <a:ext cx="4603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780" imgH="317225" progId="Equation.3">
                  <p:embed/>
                </p:oleObj>
              </mc:Choice>
              <mc:Fallback>
                <p:oleObj name="Equation" r:id="rId3" imgW="253780" imgH="317225" progId="Equation.3">
                  <p:embed/>
                  <p:pic>
                    <p:nvPicPr>
                      <p:cNvPr id="14340" name="Object 3">
                        <a:extLst>
                          <a:ext uri="{FF2B5EF4-FFF2-40B4-BE49-F238E27FC236}">
                            <a16:creationId xmlns:a16="http://schemas.microsoft.com/office/drawing/2014/main" id="{08A9B10B-2D92-41E5-B741-D25CD92E8F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9805" y="2852738"/>
                        <a:ext cx="4603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4">
            <a:extLst>
              <a:ext uri="{FF2B5EF4-FFF2-40B4-BE49-F238E27FC236}">
                <a16:creationId xmlns:a16="http://schemas.microsoft.com/office/drawing/2014/main" id="{C340BCBC-C395-49D6-B68A-7C0F65F50A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934211"/>
              </p:ext>
            </p:extLst>
          </p:nvPr>
        </p:nvGraphicFramePr>
        <p:xfrm>
          <a:off x="4747925" y="4543282"/>
          <a:ext cx="108108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08000" imgH="228600" progId="Equation.3">
                  <p:embed/>
                </p:oleObj>
              </mc:Choice>
              <mc:Fallback>
                <p:oleObj name="Equation" r:id="rId5" imgW="508000" imgH="228600" progId="Equation.3">
                  <p:embed/>
                  <p:pic>
                    <p:nvPicPr>
                      <p:cNvPr id="14341" name="Object 4">
                        <a:extLst>
                          <a:ext uri="{FF2B5EF4-FFF2-40B4-BE49-F238E27FC236}">
                            <a16:creationId xmlns:a16="http://schemas.microsoft.com/office/drawing/2014/main" id="{C340BCBC-C395-49D6-B68A-7C0F65F50A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925" y="4543282"/>
                        <a:ext cx="1081087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>
            <a:extLst>
              <a:ext uri="{FF2B5EF4-FFF2-40B4-BE49-F238E27FC236}">
                <a16:creationId xmlns:a16="http://schemas.microsoft.com/office/drawing/2014/main" id="{974FAD3C-6208-4EED-9557-734F906B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84D0E9-8199-4498-8F72-8149D655D6B4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hr-HR" altLang="sr-Latn-R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E0FE0A4-FD05-45DA-84AF-D602BB9C8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2857500"/>
            <a:ext cx="7805738" cy="1435100"/>
          </a:xfrm>
        </p:spPr>
        <p:txBody>
          <a:bodyPr/>
          <a:lstStyle/>
          <a:p>
            <a:pPr algn="ctr" eaLnBrk="1" hangingPunct="1"/>
            <a:r>
              <a:rPr lang="en-US" altLang="sr-Latn-RS" b="1">
                <a:solidFill>
                  <a:schemeClr val="tx1"/>
                </a:solidFill>
              </a:rPr>
              <a:t>Hidrauličke crpke</a:t>
            </a:r>
            <a:br>
              <a:rPr lang="en-US" altLang="sr-Latn-RS" b="1">
                <a:solidFill>
                  <a:schemeClr val="tx1"/>
                </a:solidFill>
              </a:rPr>
            </a:br>
            <a:r>
              <a:rPr lang="en-US" altLang="sr-Latn-RS">
                <a:solidFill>
                  <a:schemeClr val="tx1"/>
                </a:solidFill>
              </a:rPr>
              <a:t>(pumpe)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>
            <a:extLst>
              <a:ext uri="{FF2B5EF4-FFF2-40B4-BE49-F238E27FC236}">
                <a16:creationId xmlns:a16="http://schemas.microsoft.com/office/drawing/2014/main" id="{77E5994E-7CA3-4971-9DF8-B1385755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AEABA0-C6F7-4A42-B01E-30A1E1A055BB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hr-HR" altLang="sr-Latn-R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B1F3450-DF1F-4141-92C1-456F7D6B1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593686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sr-Latn-RS" sz="3600" dirty="0" err="1"/>
              <a:t>Pogon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hidrauličkog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postrojenja</a:t>
            </a:r>
            <a:r>
              <a:rPr lang="en-US" altLang="sr-Latn-RS" sz="3600" dirty="0"/>
              <a:t>  </a:t>
            </a:r>
            <a:br>
              <a:rPr lang="en-US" altLang="sr-Latn-RS" sz="3600" dirty="0"/>
            </a:br>
            <a:r>
              <a:rPr lang="en-US" altLang="sr-Latn-RS" sz="3600" dirty="0"/>
              <a:t>               </a:t>
            </a:r>
            <a:r>
              <a:rPr lang="en-US" altLang="sr-Latn-RS" sz="3600" dirty="0" err="1"/>
              <a:t>postiže</a:t>
            </a:r>
            <a:r>
              <a:rPr lang="en-US" altLang="sr-Latn-RS" sz="3600" dirty="0"/>
              <a:t> se:</a:t>
            </a:r>
            <a:br>
              <a:rPr lang="en-US" altLang="sr-Latn-RS" sz="3600" dirty="0"/>
            </a:br>
            <a:br>
              <a:rPr lang="hr-HR" altLang="sr-Latn-RS" sz="3600" dirty="0"/>
            </a:br>
            <a:r>
              <a:rPr lang="en-US" altLang="sr-Latn-RS" sz="3600" dirty="0"/>
              <a:t>- </a:t>
            </a:r>
            <a:r>
              <a:rPr lang="en-US" altLang="sr-Latn-RS" sz="3600" dirty="0" err="1"/>
              <a:t>elektromotorom</a:t>
            </a:r>
            <a:r>
              <a:rPr lang="en-US" altLang="sr-Latn-RS" sz="3600" dirty="0"/>
              <a:t> (</a:t>
            </a:r>
            <a:r>
              <a:rPr lang="en-US" altLang="sr-Latn-RS" sz="3600" dirty="0" err="1"/>
              <a:t>stacionarna</a:t>
            </a:r>
            <a:r>
              <a:rPr lang="en-US" altLang="sr-Latn-RS" sz="3600" dirty="0"/>
              <a:t> </a:t>
            </a:r>
            <a:br>
              <a:rPr lang="en-US" altLang="sr-Latn-RS" sz="3600" dirty="0"/>
            </a:br>
            <a:r>
              <a:rPr lang="en-US" altLang="sr-Latn-RS" sz="3600" dirty="0"/>
              <a:t>                               </a:t>
            </a:r>
            <a:r>
              <a:rPr lang="en-US" altLang="sr-Latn-RS" sz="3600" dirty="0" err="1"/>
              <a:t>hidraulika</a:t>
            </a:r>
            <a:r>
              <a:rPr lang="en-US" altLang="sr-Latn-RS" sz="3600" dirty="0"/>
              <a:t>)</a:t>
            </a:r>
            <a:br>
              <a:rPr lang="en-US" altLang="sr-Latn-RS" sz="3600" dirty="0"/>
            </a:br>
            <a:r>
              <a:rPr lang="en-US" altLang="sr-Latn-RS" sz="3600" dirty="0"/>
              <a:t>- SUI </a:t>
            </a:r>
            <a:r>
              <a:rPr lang="en-US" altLang="sr-Latn-RS" sz="3600" dirty="0" err="1"/>
              <a:t>motorom</a:t>
            </a:r>
            <a:r>
              <a:rPr lang="en-US" altLang="sr-Latn-RS" sz="3600" dirty="0"/>
              <a:t> (</a:t>
            </a:r>
            <a:r>
              <a:rPr lang="en-US" altLang="sr-Latn-RS" sz="3600" dirty="0" err="1"/>
              <a:t>mobilna</a:t>
            </a:r>
            <a:r>
              <a:rPr lang="en-US" altLang="sr-Latn-RS" sz="3600" dirty="0"/>
              <a:t> </a:t>
            </a:r>
            <a:br>
              <a:rPr lang="en-US" altLang="sr-Latn-RS" sz="3600" dirty="0"/>
            </a:br>
            <a:r>
              <a:rPr lang="en-US" altLang="sr-Latn-RS" sz="3600" dirty="0"/>
              <a:t>                           </a:t>
            </a:r>
            <a:r>
              <a:rPr lang="en-US" altLang="sr-Latn-RS" sz="3600" dirty="0" err="1"/>
              <a:t>hidraulika</a:t>
            </a:r>
            <a:r>
              <a:rPr lang="en-US" altLang="sr-Latn-RS" sz="3600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>
            <a:extLst>
              <a:ext uri="{FF2B5EF4-FFF2-40B4-BE49-F238E27FC236}">
                <a16:creationId xmlns:a16="http://schemas.microsoft.com/office/drawing/2014/main" id="{7D40122C-9C7D-4765-BA46-C47491D0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4BB0AB-FC6D-4352-9814-5FBDB75DEB26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hr-HR" altLang="sr-Latn-R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D9B0986-D389-4A04-AB78-C51005FE3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4" y="2205039"/>
            <a:ext cx="6264275" cy="3375025"/>
          </a:xfrm>
        </p:spPr>
        <p:txBody>
          <a:bodyPr/>
          <a:lstStyle/>
          <a:p>
            <a:pPr eaLnBrk="1" hangingPunct="1"/>
            <a:r>
              <a:rPr lang="en-US" altLang="sr-Latn-RS" sz="3200" b="1"/>
              <a:t>Crpka </a:t>
            </a:r>
            <a:r>
              <a:rPr lang="en-US" altLang="sr-Latn-RS" sz="3200"/>
              <a:t>hidrauličkog postrojenja</a:t>
            </a:r>
            <a:br>
              <a:rPr lang="en-US" altLang="sr-Latn-RS" sz="3200"/>
            </a:br>
            <a:r>
              <a:rPr lang="en-US" altLang="sr-Latn-RS" sz="3200"/>
              <a:t>pretvara mehaničku energiju </a:t>
            </a:r>
            <a:r>
              <a:rPr lang="hr-HR" altLang="sr-Latn-RS" sz="3200"/>
              <a:t>   </a:t>
            </a:r>
            <a:r>
              <a:rPr lang="en-US" altLang="sr-Latn-RS" sz="3200"/>
              <a:t>pogonskog agregata u hidrauličku (tlačnu) energiju.</a:t>
            </a:r>
            <a:br>
              <a:rPr lang="en-US" altLang="sr-Latn-RS" sz="3200"/>
            </a:br>
            <a:br>
              <a:rPr lang="hr-HR" altLang="sr-Latn-RS" sz="3200"/>
            </a:br>
            <a:r>
              <a:rPr lang="en-US" altLang="sr-Latn-RS" sz="3200"/>
              <a:t>Crpka usisava tekućinu i </a:t>
            </a:r>
            <a:r>
              <a:rPr lang="en-US" altLang="sr-Latn-RS" sz="3200" b="1"/>
              <a:t>potiskuje</a:t>
            </a:r>
            <a:r>
              <a:rPr lang="en-US" altLang="sr-Latn-RS" sz="3200"/>
              <a:t> je u sustav vodova.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BD2F2E55-C56B-4182-9503-16FDFC79A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FC18E4-4B0B-48B7-9861-6A10B43CEA3D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hr-HR" altLang="sr-Latn-RS" sz="14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B9394A2-878E-4EE1-823A-BCA7F8656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06688" y="2665413"/>
            <a:ext cx="7772400" cy="2419350"/>
          </a:xfrm>
        </p:spPr>
        <p:txBody>
          <a:bodyPr/>
          <a:lstStyle/>
          <a:p>
            <a:pPr eaLnBrk="1" hangingPunct="1"/>
            <a:r>
              <a:rPr lang="en-US" altLang="sr-Latn-RS"/>
              <a:t>Zbog otpora, koji se suprotstavlja tlačnoj tekućini koja teče, </a:t>
            </a:r>
            <a:r>
              <a:rPr lang="hr-HR" altLang="sr-Latn-RS"/>
              <a:t>                         </a:t>
            </a:r>
            <a:r>
              <a:rPr lang="en-US" altLang="sr-Latn-RS"/>
              <a:t>u sustavu se stvara </a:t>
            </a:r>
            <a:r>
              <a:rPr lang="en-US" altLang="sr-Latn-RS" b="1"/>
              <a:t>tlak</a:t>
            </a:r>
            <a:r>
              <a:rPr lang="en-US" altLang="sr-Latn-RS"/>
              <a:t>.</a:t>
            </a:r>
            <a:endParaRPr lang="hr-HR" altLang="sr-Latn-R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id="{2A49752A-3B07-40F0-BB85-81A6CDAA3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C32192-B98C-4E09-8E78-C36494B78114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hr-HR" altLang="sr-Latn-R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B7653ED-DFBF-4E0C-9A1A-14028E099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5731" y="1122219"/>
            <a:ext cx="6840538" cy="381635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hr-HR" altLang="sr-Latn-RS" sz="3200" dirty="0"/>
            </a:br>
            <a:r>
              <a:rPr lang="hr-HR" altLang="sr-Latn-RS" sz="3200" dirty="0"/>
              <a:t>      </a:t>
            </a:r>
            <a:br>
              <a:rPr lang="hr-HR" altLang="sr-Latn-RS" sz="3200" dirty="0"/>
            </a:br>
            <a:r>
              <a:rPr lang="en-US" altLang="sr-Latn-RS" sz="3200" dirty="0" err="1"/>
              <a:t>Visina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tlaka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odgovara</a:t>
            </a:r>
            <a:r>
              <a:rPr lang="en-US" altLang="sr-Latn-RS" sz="3200" dirty="0"/>
              <a:t> </a:t>
            </a:r>
            <a:r>
              <a:rPr lang="en-US" altLang="sr-Latn-RS" sz="3200" b="1" dirty="0" err="1"/>
              <a:t>ukupnom</a:t>
            </a:r>
            <a:r>
              <a:rPr lang="en-US" altLang="sr-Latn-RS" sz="3200" b="1" dirty="0"/>
              <a:t> </a:t>
            </a:r>
            <a:r>
              <a:rPr lang="hr-HR" altLang="sr-Latn-RS" sz="3200" b="1" dirty="0"/>
              <a:t>  </a:t>
            </a:r>
            <a:br>
              <a:rPr lang="hr-HR" altLang="sr-Latn-RS" sz="3200" b="1" dirty="0"/>
            </a:br>
            <a:r>
              <a:rPr lang="en-US" altLang="sr-Latn-RS" sz="3200" b="1" dirty="0" err="1"/>
              <a:t>otporu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kojeg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čine</a:t>
            </a:r>
            <a:r>
              <a:rPr lang="en-US" altLang="sr-Latn-RS" sz="3200" dirty="0"/>
              <a:t>:</a:t>
            </a:r>
            <a:br>
              <a:rPr lang="en-US" altLang="sr-Latn-RS" sz="3200" dirty="0"/>
            </a:br>
            <a:br>
              <a:rPr lang="hr-HR" altLang="sr-Latn-RS" sz="3200" dirty="0"/>
            </a:br>
            <a:r>
              <a:rPr lang="en-US" altLang="sr-Latn-RS" sz="3200" dirty="0"/>
              <a:t>- </a:t>
            </a:r>
            <a:r>
              <a:rPr lang="en-US" altLang="sr-Latn-RS" sz="3200" b="1" dirty="0" err="1"/>
              <a:t>vanjski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otpori</a:t>
            </a:r>
            <a:r>
              <a:rPr lang="en-US" altLang="sr-Latn-RS" sz="3200" dirty="0"/>
              <a:t> - </a:t>
            </a:r>
            <a:r>
              <a:rPr lang="en-US" altLang="sr-Latn-RS" sz="3200" dirty="0" err="1"/>
              <a:t>korisni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teret</a:t>
            </a:r>
            <a:r>
              <a:rPr lang="en-US" altLang="sr-Latn-RS" sz="3200" dirty="0"/>
              <a:t>, </a:t>
            </a:r>
            <a:r>
              <a:rPr lang="hr-HR" altLang="sr-Latn-RS" sz="3200" dirty="0"/>
              <a:t>  </a:t>
            </a:r>
            <a:br>
              <a:rPr lang="hr-HR" altLang="sr-Latn-RS" sz="3200" dirty="0"/>
            </a:br>
            <a:r>
              <a:rPr lang="hr-HR" altLang="sr-Latn-RS" sz="3200" dirty="0"/>
              <a:t>   </a:t>
            </a:r>
            <a:r>
              <a:rPr lang="en-US" altLang="sr-Latn-RS" sz="3200" dirty="0" err="1"/>
              <a:t>trenje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statičko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opterećenje</a:t>
            </a:r>
            <a:br>
              <a:rPr lang="en-US" altLang="sr-Latn-RS" sz="3200" dirty="0"/>
            </a:br>
            <a:br>
              <a:rPr lang="hr-HR" altLang="sr-Latn-RS" sz="3200" dirty="0"/>
            </a:br>
            <a:r>
              <a:rPr lang="en-US" altLang="sr-Latn-RS" sz="3200" dirty="0"/>
              <a:t>- </a:t>
            </a:r>
            <a:r>
              <a:rPr lang="en-US" altLang="sr-Latn-RS" sz="3200" b="1" dirty="0" err="1"/>
              <a:t>unutarnji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otpori</a:t>
            </a:r>
            <a:r>
              <a:rPr lang="en-US" altLang="sr-Latn-RS" sz="3200" dirty="0"/>
              <a:t> - </a:t>
            </a:r>
            <a:r>
              <a:rPr lang="en-US" altLang="sr-Latn-RS" sz="3200" dirty="0" err="1"/>
              <a:t>ukupno</a:t>
            </a:r>
            <a:r>
              <a:rPr lang="en-US" altLang="sr-Latn-RS" sz="3200" dirty="0"/>
              <a:t> </a:t>
            </a:r>
            <a:br>
              <a:rPr lang="hr-HR" altLang="sr-Latn-RS" sz="3200" dirty="0"/>
            </a:br>
            <a:r>
              <a:rPr lang="hr-HR" altLang="sr-Latn-RS" sz="3200" dirty="0"/>
              <a:t>   </a:t>
            </a:r>
            <a:r>
              <a:rPr lang="en-US" altLang="sr-Latn-RS" sz="3200" dirty="0" err="1"/>
              <a:t>trenje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gubici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strujanja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itd</a:t>
            </a:r>
            <a:r>
              <a:rPr lang="en-US" altLang="sr-Latn-RS" sz="3200" dirty="0"/>
              <a:t>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0C4C4811-645E-4DFB-88C1-D5F6A495C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EDEA7C-CD70-47E3-9A03-963CF1991AF3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hr-HR" altLang="sr-Latn-R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8F872D05-49E9-4BA4-BA01-53B26A8B5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1" y="1077914"/>
            <a:ext cx="6045245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>
                <a:latin typeface="Times New Roman" panose="02020603050405020304" pitchFamily="18" charset="0"/>
              </a:rPr>
              <a:t>Karakteristične veličine crpke:</a:t>
            </a:r>
            <a:endParaRPr lang="hr-HR" altLang="sr-Latn-RS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r-HR" altLang="sr-Latn-RS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>
                <a:latin typeface="Times New Roman" panose="02020603050405020304" pitchFamily="18" charset="0"/>
              </a:rPr>
              <a:t>1. </a:t>
            </a:r>
            <a:r>
              <a:rPr lang="en-US" altLang="sr-Latn-RS" b="1">
                <a:latin typeface="Times New Roman" panose="02020603050405020304" pitchFamily="18" charset="0"/>
              </a:rPr>
              <a:t>volumen dobave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>
                <a:latin typeface="Times New Roman" panose="02020603050405020304" pitchFamily="18" charset="0"/>
              </a:rPr>
              <a:t>    - istisnina V, volumen dobave ili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>
                <a:latin typeface="Times New Roman" panose="02020603050405020304" pitchFamily="18" charset="0"/>
              </a:rPr>
              <a:t>      zapremnina je mjera za veličinu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>
                <a:latin typeface="Times New Roman" panose="02020603050405020304" pitchFamily="18" charset="0"/>
              </a:rPr>
              <a:t>      crpke - to je volumen tekućine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>
                <a:latin typeface="Times New Roman" panose="02020603050405020304" pitchFamily="18" charset="0"/>
              </a:rPr>
              <a:t>      kojeg crpka dobavlja po okretu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>
                <a:latin typeface="Times New Roman" panose="02020603050405020304" pitchFamily="18" charset="0"/>
              </a:rPr>
              <a:t>      odnosno taktu</a:t>
            </a:r>
          </a:p>
        </p:txBody>
      </p:sp>
      <p:graphicFrame>
        <p:nvGraphicFramePr>
          <p:cNvPr id="9220" name="Object 3">
            <a:extLst>
              <a:ext uri="{FF2B5EF4-FFF2-40B4-BE49-F238E27FC236}">
                <a16:creationId xmlns:a16="http://schemas.microsoft.com/office/drawing/2014/main" id="{7C2E8805-3D87-4093-80A6-78F24CD89B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8438" y="5157789"/>
          <a:ext cx="23749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4449" imgH="215713" progId="Equation.3">
                  <p:embed/>
                </p:oleObj>
              </mc:Choice>
              <mc:Fallback>
                <p:oleObj name="Equation" r:id="rId2" imgW="634449" imgH="215713" progId="Equation.3">
                  <p:embed/>
                  <p:pic>
                    <p:nvPicPr>
                      <p:cNvPr id="9220" name="Object 3">
                        <a:extLst>
                          <a:ext uri="{FF2B5EF4-FFF2-40B4-BE49-F238E27FC236}">
                            <a16:creationId xmlns:a16="http://schemas.microsoft.com/office/drawing/2014/main" id="{7C2E8805-3D87-4093-80A6-78F24CD89B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5157789"/>
                        <a:ext cx="23749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4">
            <a:extLst>
              <a:ext uri="{FF2B5EF4-FFF2-40B4-BE49-F238E27FC236}">
                <a16:creationId xmlns:a16="http://schemas.microsoft.com/office/drawing/2014/main" id="{A92ECB14-0807-4994-B941-68818E15AA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32625" y="5022851"/>
          <a:ext cx="865188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7225" imgH="393359" progId="Equation.3">
                  <p:embed/>
                </p:oleObj>
              </mc:Choice>
              <mc:Fallback>
                <p:oleObj name="Equation" r:id="rId4" imgW="317225" imgH="393359" progId="Equation.3">
                  <p:embed/>
                  <p:pic>
                    <p:nvPicPr>
                      <p:cNvPr id="9221" name="Object 4">
                        <a:extLst>
                          <a:ext uri="{FF2B5EF4-FFF2-40B4-BE49-F238E27FC236}">
                            <a16:creationId xmlns:a16="http://schemas.microsoft.com/office/drawing/2014/main" id="{A92ECB14-0807-4994-B941-68818E15AA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25" y="5022851"/>
                        <a:ext cx="865188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>
            <a:extLst>
              <a:ext uri="{FF2B5EF4-FFF2-40B4-BE49-F238E27FC236}">
                <a16:creationId xmlns:a16="http://schemas.microsoft.com/office/drawing/2014/main" id="{AB3F6E76-63A7-496A-B6BF-1B947FA1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F913B7-0220-475D-9A62-9ED21A75E240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hr-HR" altLang="sr-Latn-RS" sz="1400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8512A7B-990D-438E-9234-3AE115514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1125539"/>
            <a:ext cx="6300123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Primjer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Proračun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volumena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dobave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zupčaste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crpke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Zadano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brzina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vrtnje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n=1450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istisnina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V=2,8          (po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okretaju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Traži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se: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volumen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dobave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crpke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0244" name="Object 4">
            <a:extLst>
              <a:ext uri="{FF2B5EF4-FFF2-40B4-BE49-F238E27FC236}">
                <a16:creationId xmlns:a16="http://schemas.microsoft.com/office/drawing/2014/main" id="{9B0C2695-6D7D-4780-B3AA-1C81417EDE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198761"/>
              </p:ext>
            </p:extLst>
          </p:nvPr>
        </p:nvGraphicFramePr>
        <p:xfrm>
          <a:off x="7131050" y="4114800"/>
          <a:ext cx="8636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08000" imgH="228600" progId="Equation.3">
                  <p:embed/>
                </p:oleObj>
              </mc:Choice>
              <mc:Fallback>
                <p:oleObj name="Equation" r:id="rId3" imgW="508000" imgH="228600" progId="Equation.3">
                  <p:embed/>
                  <p:pic>
                    <p:nvPicPr>
                      <p:cNvPr id="10244" name="Object 4">
                        <a:extLst>
                          <a:ext uri="{FF2B5EF4-FFF2-40B4-BE49-F238E27FC236}">
                            <a16:creationId xmlns:a16="http://schemas.microsoft.com/office/drawing/2014/main" id="{9B0C2695-6D7D-4780-B3AA-1C81417EDE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1050" y="4114800"/>
                        <a:ext cx="8636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0245" name="Object 5">
                <a:extLst>
                  <a:ext uri="{FF2B5EF4-FFF2-40B4-BE49-F238E27FC236}">
                    <a16:creationId xmlns:a16="http://schemas.microsoft.com/office/drawing/2014/main" id="{F94515AF-9DB6-4D99-B77A-A988A876C2DA}"/>
                  </a:ext>
                </a:extLst>
              </p:cNvPr>
              <p:cNvSpPr txBox="1"/>
              <p:nvPr/>
            </p:nvSpPr>
            <p:spPr bwMode="auto">
              <a:xfrm>
                <a:off x="6096000" y="4503738"/>
                <a:ext cx="647700" cy="4381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hr-HR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hr-HR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r-HR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245" name="Object 5">
                <a:extLst>
                  <a:ext uri="{FF2B5EF4-FFF2-40B4-BE49-F238E27FC236}">
                    <a16:creationId xmlns:a16="http://schemas.microsoft.com/office/drawing/2014/main" id="{F94515AF-9DB6-4D99-B77A-A988A876C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0" y="4503738"/>
                <a:ext cx="647700" cy="438150"/>
              </a:xfrm>
              <a:prstGeom prst="rect">
                <a:avLst/>
              </a:prstGeom>
              <a:blipFill>
                <a:blip r:embed="rId5"/>
                <a:stretch>
                  <a:fillRect r="-21698" b="-138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C235AE4D-EF71-42FC-84FC-3048FCA9B4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831058"/>
              </p:ext>
            </p:extLst>
          </p:nvPr>
        </p:nvGraphicFramePr>
        <p:xfrm>
          <a:off x="9111297" y="5421572"/>
          <a:ext cx="6254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3890" imgH="291973" progId="Equation.3">
                  <p:embed/>
                </p:oleObj>
              </mc:Choice>
              <mc:Fallback>
                <p:oleObj name="Equation" r:id="rId6" imgW="253890" imgH="291973" progId="Equation.3">
                  <p:embed/>
                  <p:pic>
                    <p:nvPicPr>
                      <p:cNvPr id="10246" name="Object 6">
                        <a:extLst>
                          <a:ext uri="{FF2B5EF4-FFF2-40B4-BE49-F238E27FC236}">
                            <a16:creationId xmlns:a16="http://schemas.microsoft.com/office/drawing/2014/main" id="{C235AE4D-EF71-42FC-84FC-3048FCA9B4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1297" y="5421572"/>
                        <a:ext cx="62547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C97956-5F18-4A15-A78E-49E38A2E3791}"/>
              </a:ext>
            </a:extLst>
          </p:cNvPr>
          <p:cNvSpPr txBox="1"/>
          <p:nvPr/>
        </p:nvSpPr>
        <p:spPr>
          <a:xfrm>
            <a:off x="2798618" y="2715491"/>
            <a:ext cx="6190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Ovo je prostor za domaću zadaću…</a:t>
            </a:r>
          </a:p>
          <a:p>
            <a:endParaRPr lang="hr-HR" sz="3200" dirty="0"/>
          </a:p>
          <a:p>
            <a:r>
              <a:rPr lang="hr-HR" sz="3200" dirty="0"/>
              <a:t>Riješite primjer s prethodnog slajda.</a:t>
            </a:r>
          </a:p>
        </p:txBody>
      </p:sp>
    </p:spTree>
    <p:extLst>
      <p:ext uri="{BB962C8B-B14F-4D97-AF65-F5344CB8AC3E}">
        <p14:creationId xmlns:p14="http://schemas.microsoft.com/office/powerpoint/2010/main" val="1250527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354</Words>
  <Application>Microsoft Office PowerPoint</Application>
  <PresentationFormat>Widescreen</PresentationFormat>
  <Paragraphs>47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Equation</vt:lpstr>
      <vt:lpstr>PowerPoint Presentation</vt:lpstr>
      <vt:lpstr>Hidrauličke crpke (pumpe)</vt:lpstr>
      <vt:lpstr>Pogon hidrauličkog postrojenja                  postiže se:  - elektromotorom (stacionarna                                 hidraulika) - SUI motorom (mobilna                             hidraulika)</vt:lpstr>
      <vt:lpstr>Crpka hidrauličkog postrojenja pretvara mehaničku energiju    pogonskog agregata u hidrauličku (tlačnu) energiju.  Crpka usisava tekućinu i potiskuje je u sustav vodova.</vt:lpstr>
      <vt:lpstr>PowerPoint Presentation</vt:lpstr>
      <vt:lpstr>        Visina tlaka odgovara ukupnom    otporu, kojeg čine:  - vanjski otpori - korisni teret,       trenje, statičko opterećenje  - unutarnji otpori - ukupno     trenje, gubici strujanja itd...</vt:lpstr>
      <vt:lpstr>PowerPoint Presentation</vt:lpstr>
      <vt:lpstr>PowerPoint Presentation</vt:lpstr>
      <vt:lpstr>PowerPoint Presentation</vt:lpstr>
      <vt:lpstr>2. Pogonski tlak crpke   </vt:lpstr>
      <vt:lpstr>- od velikog je značenja  - daje se kao vršni tlak, ali smije     nastupiti samo kratkotrajno,               jer u protivnom nastupa    prijevremeno istrošenje crpke  - trajni pogonski tlak        uspostavlja    se nakon izvjesnog vremena</vt:lpstr>
      <vt:lpstr>3. Brzina vrtnje  - pogonska brzina vrtnje je važan      kriterij za izbor crpke, jer je    volumen dobave crpke             ovisan o brzini vrtnje  - uobičajena brzina vrtnje crpki je    n = 1500           , jer crpke pogone     najčešće trofazni asinkroni motori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Hidrauličke crpke (pumpe)</dc:title>
  <dc:creator>Dražen</dc:creator>
  <cp:lastModifiedBy>Dražen</cp:lastModifiedBy>
  <cp:revision>3</cp:revision>
  <dcterms:created xsi:type="dcterms:W3CDTF">2021-04-12T20:56:02Z</dcterms:created>
  <dcterms:modified xsi:type="dcterms:W3CDTF">2021-04-12T21:06:08Z</dcterms:modified>
</cp:coreProperties>
</file>