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62" r:id="rId4"/>
    <p:sldId id="258" r:id="rId5"/>
    <p:sldId id="259" r:id="rId6"/>
    <p:sldId id="260" r:id="rId7"/>
    <p:sldId id="261" r:id="rId8"/>
    <p:sldId id="263" r:id="rId9"/>
    <p:sldId id="264" r:id="rId10"/>
    <p:sldId id="266" r:id="rId11"/>
    <p:sldId id="267" r:id="rId12"/>
    <p:sldId id="265" r:id="rId13"/>
    <p:sldId id="268" r:id="rId14"/>
    <p:sldId id="269" r:id="rId15"/>
  </p:sldIdLst>
  <p:sldSz cx="9144000" cy="6858000" type="screen4x3"/>
  <p:notesSz cx="6858000" cy="9144000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1400" y="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31" name="Date Placeholder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7F46D602-A631-4BC2-A1FD-D5F8E31D822B}" type="datetimeFigureOut">
              <a:rPr lang="sr-Latn-CS" smtClean="0"/>
              <a:pPr/>
              <a:t>31.3.2021.</a:t>
            </a:fld>
            <a:endParaRPr lang="hr-HR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hr-HR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DBAEEB95-CB54-4303-A11E-E42EA8CFE333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6D602-A631-4BC2-A1FD-D5F8E31D822B}" type="datetimeFigureOut">
              <a:rPr lang="sr-Latn-CS" smtClean="0"/>
              <a:pPr/>
              <a:t>31.3.2021.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EEB95-CB54-4303-A11E-E42EA8CFE333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/>
          <a:p>
            <a:fld id="{7F46D602-A631-4BC2-A1FD-D5F8E31D822B}" type="datetimeFigureOut">
              <a:rPr lang="sr-Latn-CS" smtClean="0"/>
              <a:pPr/>
              <a:t>31.3.2021.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DBAEEB95-CB54-4303-A11E-E42EA8CFE333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6D602-A631-4BC2-A1FD-D5F8E31D822B}" type="datetimeFigureOut">
              <a:rPr lang="sr-Latn-CS" smtClean="0"/>
              <a:pPr/>
              <a:t>31.3.2021.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EEB95-CB54-4303-A11E-E42EA8CFE333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F46D602-A631-4BC2-A1FD-D5F8E31D822B}" type="datetimeFigureOut">
              <a:rPr lang="sr-Latn-CS" smtClean="0"/>
              <a:pPr/>
              <a:t>31.3.2021.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/>
          <a:p>
            <a:fld id="{DBAEEB95-CB54-4303-A11E-E42EA8CFE333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6D602-A631-4BC2-A1FD-D5F8E31D822B}" type="datetimeFigureOut">
              <a:rPr lang="sr-Latn-CS" smtClean="0"/>
              <a:pPr/>
              <a:t>31.3.2021.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EEB95-CB54-4303-A11E-E42EA8CFE333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6D602-A631-4BC2-A1FD-D5F8E31D822B}" type="datetimeFigureOut">
              <a:rPr lang="sr-Latn-CS" smtClean="0"/>
              <a:pPr/>
              <a:t>31.3.2021.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EEB95-CB54-4303-A11E-E42EA8CFE333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6D602-A631-4BC2-A1FD-D5F8E31D822B}" type="datetimeFigureOut">
              <a:rPr lang="sr-Latn-CS" smtClean="0"/>
              <a:pPr/>
              <a:t>31.3.2021.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EEB95-CB54-4303-A11E-E42EA8CFE333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F46D602-A631-4BC2-A1FD-D5F8E31D822B}" type="datetimeFigureOut">
              <a:rPr lang="sr-Latn-CS" smtClean="0"/>
              <a:pPr/>
              <a:t>31.3.2021.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EEB95-CB54-4303-A11E-E42EA8CFE333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6D602-A631-4BC2-A1FD-D5F8E31D822B}" type="datetimeFigureOut">
              <a:rPr lang="sr-Latn-CS" smtClean="0"/>
              <a:pPr/>
              <a:t>31.3.2021.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EEB95-CB54-4303-A11E-E42EA8CFE333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n-US"/>
              <a:t>Click to edit Master title style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6D602-A631-4BC2-A1FD-D5F8E31D822B}" type="datetimeFigureOut">
              <a:rPr lang="sr-Latn-CS" smtClean="0"/>
              <a:pPr/>
              <a:t>31.3.2021.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EEB95-CB54-4303-A11E-E42EA8CFE333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1" name="Text Placeholder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7F46D602-A631-4BC2-A1FD-D5F8E31D822B}" type="datetimeFigureOut">
              <a:rPr lang="sr-Latn-CS" smtClean="0"/>
              <a:pPr/>
              <a:t>31.3.2021.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hr-HR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DBAEEB95-CB54-4303-A11E-E42EA8CFE333}" type="slidenum">
              <a:rPr lang="hr-HR" smtClean="0"/>
              <a:pPr/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jpeg"/><Relationship Id="rId4" Type="http://schemas.openxmlformats.org/officeDocument/2006/relationships/image" Target="../media/image11.jpe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dirty="0"/>
              <a:t>Prijem bolesnog djeteta u bolnicu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460772"/>
          </a:xfrm>
        </p:spPr>
        <p:txBody>
          <a:bodyPr>
            <a:noAutofit/>
          </a:bodyPr>
          <a:lstStyle/>
          <a:p>
            <a:r>
              <a:rPr lang="hr-HR" sz="3200" dirty="0"/>
              <a:t>Zadaci medicinske sestre kod redovnog i hitnog prijema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714356"/>
            <a:ext cx="7239000" cy="4846320"/>
          </a:xfrm>
        </p:spPr>
        <p:txBody>
          <a:bodyPr/>
          <a:lstStyle/>
          <a:p>
            <a:r>
              <a:rPr lang="hr-HR" dirty="0"/>
              <a:t>Materijali koji se uzimaju su:</a:t>
            </a:r>
          </a:p>
          <a:p>
            <a:pPr lvl="1"/>
            <a:r>
              <a:rPr lang="hr-HR" dirty="0"/>
              <a:t>Krv za sedimentaciju eritrocita i kks</a:t>
            </a:r>
          </a:p>
          <a:p>
            <a:pPr lvl="1"/>
            <a:r>
              <a:rPr lang="hr-HR" dirty="0"/>
              <a:t>Urin za kemijsku i mikrobiološku analizu</a:t>
            </a:r>
          </a:p>
          <a:p>
            <a:pPr lvl="1"/>
            <a:r>
              <a:rPr lang="hr-HR" dirty="0"/>
              <a:t>Perianalni otisak za parazitološku analizu</a:t>
            </a:r>
          </a:p>
          <a:p>
            <a:pPr lvl="1"/>
            <a:r>
              <a:rPr lang="hr-HR" dirty="0"/>
              <a:t>Bris nazofarinksa i ždrijela</a:t>
            </a:r>
          </a:p>
          <a:p>
            <a:pPr lvl="1"/>
            <a:endParaRPr lang="hr-HR" dirty="0"/>
          </a:p>
          <a:p>
            <a:pPr lvl="1"/>
            <a:endParaRPr lang="hr-HR" dirty="0"/>
          </a:p>
          <a:p>
            <a:pPr lvl="1"/>
            <a:endParaRPr lang="hr-HR" dirty="0"/>
          </a:p>
        </p:txBody>
      </p:sp>
      <p:pic>
        <p:nvPicPr>
          <p:cNvPr id="4" name="Picture 3" descr="bris_grla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72264" y="642918"/>
            <a:ext cx="2108850" cy="1714512"/>
          </a:xfrm>
          <a:prstGeom prst="rect">
            <a:avLst/>
          </a:prstGeom>
        </p:spPr>
      </p:pic>
      <p:pic>
        <p:nvPicPr>
          <p:cNvPr id="5" name="Picture 4" descr="Brisevi-v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57884" y="2857496"/>
            <a:ext cx="2857488" cy="2143116"/>
          </a:xfrm>
          <a:prstGeom prst="rect">
            <a:avLst/>
          </a:prstGeom>
        </p:spPr>
      </p:pic>
      <p:pic>
        <p:nvPicPr>
          <p:cNvPr id="6" name="Picture 5" descr="Posudice-za-uzorkovanje-v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85720" y="3071810"/>
            <a:ext cx="3286116" cy="2464587"/>
          </a:xfrm>
          <a:prstGeom prst="rect">
            <a:avLst/>
          </a:prstGeom>
        </p:spPr>
      </p:pic>
      <p:pic>
        <p:nvPicPr>
          <p:cNvPr id="7" name="Picture 6" descr="AS1_6968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3571868" y="5000636"/>
            <a:ext cx="2438400" cy="1618488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034" y="571480"/>
            <a:ext cx="7239000" cy="4846320"/>
          </a:xfrm>
        </p:spPr>
        <p:txBody>
          <a:bodyPr/>
          <a:lstStyle/>
          <a:p>
            <a:r>
              <a:rPr lang="hr-HR" dirty="0"/>
              <a:t>Svi podaci o djetetu se upisuju na temperaturnu listu</a:t>
            </a:r>
          </a:p>
          <a:p>
            <a:pPr lvl="1">
              <a:buNone/>
            </a:pPr>
            <a:endParaRPr lang="hr-HR" dirty="0"/>
          </a:p>
          <a:p>
            <a:endParaRPr lang="hr-HR" dirty="0"/>
          </a:p>
        </p:txBody>
      </p:sp>
      <p:pic>
        <p:nvPicPr>
          <p:cNvPr id="4" name="Picture 3" descr="031020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86116" y="1571612"/>
            <a:ext cx="4762500" cy="47625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Hitan prijem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Kod hitnog prijema sve uobičajene postupke treba odgodti da bi se što prije započelo odgovarajuće liječenje </a:t>
            </a:r>
          </a:p>
          <a:p>
            <a:r>
              <a:rPr lang="hr-HR" dirty="0"/>
              <a:t>Djeci u teškom stanju samo se izmejre temperatura i tjelesna masa</a:t>
            </a:r>
          </a:p>
          <a:p>
            <a:r>
              <a:rPr lang="hr-HR" dirty="0"/>
              <a:t>Tek kada se stanje popravi napravi se potpuni postupak za prijem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Sestrinska anamneza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Medicinska sestra je mora uzeti da bi mogla planirati zdravstvenu njegu</a:t>
            </a:r>
          </a:p>
          <a:p>
            <a:r>
              <a:rPr lang="hr-HR" dirty="0"/>
              <a:t>Podaci se prikupljaju od strane roditelja/pratioca ili od samog djeteta (ako je veće) </a:t>
            </a:r>
          </a:p>
          <a:p>
            <a:r>
              <a:rPr lang="hr-HR" dirty="0"/>
              <a:t>Pitanja i podaci ovise o djetetovoj dobi (način na koji jede, što voli jesti i piti, prijašnje hospitalizacije, navike u vezi s igrom, odnos s drugom djecom, nadimak, doživljavanje hospitalizacije...)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Medicinska sestra također treba znati da djeca u početku odbijaju kontakt sam svima pa tako i sa medicinskim sestrama</a:t>
            </a:r>
          </a:p>
          <a:p>
            <a:r>
              <a:rPr lang="hr-HR" dirty="0"/>
              <a:t>Treba djeci dati vremena da se prilagode i opuste, govoriti tiho i razumljivo, osigurati kontakt putem igračaka, gledati u oči, biti iskren s djecom itd.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428604"/>
            <a:ext cx="7239000" cy="4846320"/>
          </a:xfrm>
        </p:spPr>
        <p:txBody>
          <a:bodyPr/>
          <a:lstStyle/>
          <a:p>
            <a:r>
              <a:rPr lang="hr-HR" dirty="0"/>
              <a:t>Dijete se prima u bolnicu ako se liječenje ne može provesti ambulantno i kod kuće</a:t>
            </a:r>
          </a:p>
          <a:p>
            <a:r>
              <a:rPr lang="hr-HR" dirty="0"/>
              <a:t>Odluku o primitku djeteta u bolnicu donosi liječnik nakon pregleda u prijemnoj ambulanti</a:t>
            </a:r>
          </a:p>
          <a:p>
            <a:endParaRPr lang="hr-HR" dirty="0"/>
          </a:p>
        </p:txBody>
      </p:sp>
      <p:pic>
        <p:nvPicPr>
          <p:cNvPr id="4" name="Picture 3" descr="girl-checkup-doctor-office-48552949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43042" y="2786058"/>
            <a:ext cx="5842000" cy="304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/>
              <a:t>Ustrojstvo prijemnog trakta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Ambulanta za pregled</a:t>
            </a:r>
          </a:p>
          <a:p>
            <a:r>
              <a:rPr lang="hr-HR" dirty="0"/>
              <a:t>Ambulanta za hitne intervencije</a:t>
            </a:r>
          </a:p>
          <a:p>
            <a:r>
              <a:rPr lang="hr-HR" dirty="0"/>
              <a:t>Prostor za izolaciju</a:t>
            </a:r>
          </a:p>
          <a:p>
            <a:r>
              <a:rPr lang="hr-HR" dirty="0"/>
              <a:t>Administrativni dio</a:t>
            </a:r>
          </a:p>
          <a:p>
            <a:endParaRPr lang="hr-H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/>
              <a:t>Medicinska sestra – prvi kontakt s bolesnim djetetom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Sva su djeca jednakopravna, te postoje samo lakši i teži bolesnici</a:t>
            </a:r>
          </a:p>
          <a:p>
            <a:r>
              <a:rPr lang="hr-HR" dirty="0"/>
              <a:t>Ako medicinska sestra uoči da bi neko djete moglo biti zarazno za okolinu mora ga izolirati do detaljnog pregleda</a:t>
            </a:r>
          </a:p>
        </p:txBody>
      </p:sp>
      <p:pic>
        <p:nvPicPr>
          <p:cNvPr id="4" name="Picture 3" descr="djeca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7224" y="4151376"/>
            <a:ext cx="7223760" cy="2706624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Bolesnički karton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Medicinska sestra za svako djete otvara bolesnički karton, sa svim djetetovim generalijama, preboljelim bolestima i podacima o cijepljenju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/>
              <a:t>Redovni prijem – zadaci sestre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Prije odlaska na pregled djetetu se izmjeri tjelesna tempratura</a:t>
            </a:r>
          </a:p>
          <a:p>
            <a:r>
              <a:rPr lang="hr-HR" dirty="0"/>
              <a:t>Medicinska sestra pomaže liječniku pri pregledu djeteta </a:t>
            </a:r>
          </a:p>
          <a:p>
            <a:pPr>
              <a:buNone/>
            </a:pPr>
            <a:endParaRPr lang="hr-HR" dirty="0"/>
          </a:p>
        </p:txBody>
      </p:sp>
      <p:pic>
        <p:nvPicPr>
          <p:cNvPr id="4" name="Picture 3" descr="5c2ce727842b70c20f18558214e4b607_b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00562" y="3613476"/>
            <a:ext cx="4000528" cy="2687311"/>
          </a:xfrm>
          <a:prstGeom prst="rect">
            <a:avLst/>
          </a:prstGeom>
        </p:spPr>
      </p:pic>
      <p:pic>
        <p:nvPicPr>
          <p:cNvPr id="5" name="Picture 4" descr="4070_big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4348" y="4214818"/>
            <a:ext cx="3175000" cy="23749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034" y="357166"/>
            <a:ext cx="7239000" cy="4846320"/>
          </a:xfrm>
        </p:spPr>
        <p:txBody>
          <a:bodyPr/>
          <a:lstStyle/>
          <a:p>
            <a:r>
              <a:rPr lang="hr-HR" dirty="0"/>
              <a:t>Medicinska sestra uzima materijale za pretrage:</a:t>
            </a:r>
          </a:p>
          <a:p>
            <a:pPr lvl="1"/>
            <a:r>
              <a:rPr lang="hr-HR" dirty="0"/>
              <a:t>Krv</a:t>
            </a:r>
          </a:p>
          <a:p>
            <a:pPr lvl="1"/>
            <a:r>
              <a:rPr lang="hr-HR" dirty="0"/>
              <a:t>Urin</a:t>
            </a:r>
          </a:p>
          <a:p>
            <a:pPr lvl="1"/>
            <a:r>
              <a:rPr lang="hr-HR" dirty="0"/>
              <a:t>Stolica </a:t>
            </a:r>
          </a:p>
          <a:p>
            <a:pPr lvl="1"/>
            <a:r>
              <a:rPr lang="hr-HR" dirty="0"/>
              <a:t>Brisevi </a:t>
            </a:r>
          </a:p>
          <a:p>
            <a:r>
              <a:rPr lang="hr-HR" dirty="0"/>
              <a:t>Mijeri vitalne funkcije</a:t>
            </a:r>
          </a:p>
          <a:p>
            <a:r>
              <a:rPr lang="hr-HR" dirty="0"/>
              <a:t>Cjelovito promatra izgled i ponašanje djeteta</a:t>
            </a:r>
          </a:p>
          <a:p>
            <a:r>
              <a:rPr lang="hr-HR" dirty="0"/>
              <a:t>Sudjeluje u potrebnim intervencijama</a:t>
            </a:r>
          </a:p>
        </p:txBody>
      </p:sp>
      <p:pic>
        <p:nvPicPr>
          <p:cNvPr id="4" name="Picture 3" descr="preuzmi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71868" y="4572008"/>
            <a:ext cx="1676400" cy="1676400"/>
          </a:xfrm>
          <a:prstGeom prst="rect">
            <a:avLst/>
          </a:prstGeom>
        </p:spPr>
      </p:pic>
      <p:pic>
        <p:nvPicPr>
          <p:cNvPr id="5" name="Picture 4" descr="digitalni-usni-toplomjer-braun-thermoscan-slika-19210444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5720" y="4714884"/>
            <a:ext cx="2881312" cy="1919326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Ako dijete mora ostati u bolnici, medicinska sestra pomaže roditeljima da ispune administrativni dio prijema te ih upućuje na odgovarajući odjel gdje ih prima odjelna sestra</a:t>
            </a:r>
          </a:p>
        </p:txBody>
      </p:sp>
      <p:pic>
        <p:nvPicPr>
          <p:cNvPr id="4" name="Slika 12" descr="soba_bolnica4-250413.jp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714876" y="4357694"/>
            <a:ext cx="3302273" cy="2179675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Prijem djeteta na odjel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Kod prijema djeteta na odjel treba napraviti određene postupke tzv. rutinska obrada</a:t>
            </a:r>
          </a:p>
          <a:p>
            <a:pPr lvl="1"/>
            <a:r>
              <a:rPr lang="hr-HR" dirty="0"/>
              <a:t>Osobna higijena – kupanje (izgled kože, sluznica, vlasište)</a:t>
            </a:r>
          </a:p>
          <a:p>
            <a:pPr lvl="1"/>
            <a:r>
              <a:rPr lang="hr-HR" dirty="0"/>
              <a:t>Mjerenja – tjelesna težina, duljina ili visina, opseg glave, prsnog koša i trbuha, tjelesna temperatura, puls, disanje i tlak</a:t>
            </a:r>
          </a:p>
          <a:p>
            <a:pPr lvl="1"/>
            <a:r>
              <a:rPr lang="hr-HR" dirty="0"/>
              <a:t>Uzimanje materijala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214</TotalTime>
  <Words>438</Words>
  <Application>Microsoft Office PowerPoint</Application>
  <PresentationFormat>Prikaz na zaslonu (4:3)</PresentationFormat>
  <Paragraphs>48</Paragraphs>
  <Slides>14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3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14</vt:i4>
      </vt:variant>
    </vt:vector>
  </HeadingPairs>
  <TitlesOfParts>
    <vt:vector size="18" baseType="lpstr">
      <vt:lpstr>Trebuchet MS</vt:lpstr>
      <vt:lpstr>Wingdings</vt:lpstr>
      <vt:lpstr>Wingdings 2</vt:lpstr>
      <vt:lpstr>Opulent</vt:lpstr>
      <vt:lpstr>Prijem bolesnog djeteta u bolnicu</vt:lpstr>
      <vt:lpstr>PowerPoint prezentacija</vt:lpstr>
      <vt:lpstr>Ustrojstvo prijemnog trakta</vt:lpstr>
      <vt:lpstr>Medicinska sestra – prvi kontakt s bolesnim djetetom</vt:lpstr>
      <vt:lpstr>Bolesnički karton</vt:lpstr>
      <vt:lpstr>Redovni prijem – zadaci sestre</vt:lpstr>
      <vt:lpstr>PowerPoint prezentacija</vt:lpstr>
      <vt:lpstr>PowerPoint prezentacija</vt:lpstr>
      <vt:lpstr>Prijem djeteta na odjel</vt:lpstr>
      <vt:lpstr>PowerPoint prezentacija</vt:lpstr>
      <vt:lpstr>PowerPoint prezentacija</vt:lpstr>
      <vt:lpstr>Hitan prijem</vt:lpstr>
      <vt:lpstr>Sestrinska anamneza</vt:lpstr>
      <vt:lpstr>PowerPoint prezentacija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korisnik</dc:creator>
  <cp:lastModifiedBy>Tamara Zadravec</cp:lastModifiedBy>
  <cp:revision>22</cp:revision>
  <dcterms:created xsi:type="dcterms:W3CDTF">2014-05-13T19:52:35Z</dcterms:created>
  <dcterms:modified xsi:type="dcterms:W3CDTF">2021-03-31T18:19:27Z</dcterms:modified>
</cp:coreProperties>
</file>