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17" r:id="rId3"/>
    <p:sldId id="318" r:id="rId4"/>
    <p:sldId id="308" r:id="rId5"/>
    <p:sldId id="258" r:id="rId6"/>
    <p:sldId id="319" r:id="rId7"/>
    <p:sldId id="306" r:id="rId8"/>
    <p:sldId id="309" r:id="rId9"/>
    <p:sldId id="259" r:id="rId10"/>
    <p:sldId id="263" r:id="rId11"/>
    <p:sldId id="277" r:id="rId12"/>
    <p:sldId id="311" r:id="rId13"/>
    <p:sldId id="271" r:id="rId14"/>
    <p:sldId id="313" r:id="rId15"/>
    <p:sldId id="270" r:id="rId16"/>
    <p:sldId id="315" r:id="rId17"/>
    <p:sldId id="316" r:id="rId18"/>
    <p:sldId id="272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0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E710B-718E-4E66-B2DC-85B22DCA1F4B}" type="datetimeFigureOut">
              <a:rPr lang="sr-Latn-CS" smtClean="0"/>
              <a:t>7.11.2017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1781B-0CEF-4EAF-96AB-1266A228FFE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mtClean="0"/>
              <a:t>Sirius – najsjajnija zvijezda na noćnom nebu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1781B-0CEF-4EAF-96AB-1266A228FFE4}" type="slidenum">
              <a:rPr lang="hr-HR" smtClean="0"/>
              <a:t>7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092C-B128-4F71-BE7B-2048508596D5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2DC8-BA7A-47FF-8AED-DF50E9EED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5DF7-42C1-449E-8E31-8408F99660FB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B6924-AC15-4B1D-B4DF-4277E6662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AC908-DF17-4ACD-9165-F87025DACC0D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D02F9-F3B8-4402-A19B-0DB752D43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3EAF-9C7D-456D-9B7E-8CFE24236701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A588-9B5A-4EF7-80E1-E542AD9B8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74F8C-1DD9-43AF-A869-78AB55D3EF4F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0AC5-A853-4980-B803-95FBC538A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CA6C9-BC11-4E02-BF41-DC6255D84BE4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5D9DE-37FF-4C17-8A06-64B182E2B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7DE3E-8051-4AFA-9E8F-13C7D34CC420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63E6-C560-4F58-9370-D95D62F43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C58A5-332D-4C13-96A7-A7A684E98424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85216-F6A6-4D40-B149-51A8B1855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F357F-5067-4CD6-877B-81CB1EB14E25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7F28C-62B5-46E6-AFFE-8325635CF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232B5-5BA1-4D63-A140-28D9ECC7CC36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F2E7-A737-42E9-B8A0-2D471EA98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65408-E176-483D-90A9-5762E0791989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6BE5-F35F-465B-939C-B6EF982C2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1827D9-4334-4FB0-A127-486ADAF79D0E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C04067-E9DE-4095-8104-A9FF42108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0" y="533400"/>
            <a:ext cx="42600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b="1" i="1" dirty="0">
                <a:solidFill>
                  <a:schemeClr val="bg1"/>
                </a:solidFill>
                <a:latin typeface="Calibri" pitchFamily="34" charset="0"/>
              </a:rPr>
              <a:t>Egipat je dar Nila - </a:t>
            </a:r>
            <a:r>
              <a:rPr lang="hr-HR" sz="2800" b="1" dirty="0">
                <a:solidFill>
                  <a:schemeClr val="bg1"/>
                </a:solidFill>
                <a:latin typeface="Calibri" pitchFamily="34" charset="0"/>
              </a:rPr>
              <a:t>Herodot</a:t>
            </a:r>
          </a:p>
        </p:txBody>
      </p:sp>
      <p:pic>
        <p:nvPicPr>
          <p:cNvPr id="4" name="Picture 2" descr="http://www.dor-sch.de/uploaded_images/IMG_4259-7735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799"/>
            <a:ext cx="3962400" cy="5283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5" name="Picture 7" descr="Slikovni rezultat za egyp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990600"/>
            <a:ext cx="3200400" cy="5356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Korisnici\Korisnik\Desktop\ŠK\Prezentacije za ŠK\PPT RIM\Slike\Links 5\RGB\Karta 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0"/>
            <a:ext cx="5257800" cy="63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77000" y="4419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Gornji i Donji Egipat</a:t>
            </a: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Korisnici\Korisnik\Desktop\ŠK\Prezentacije za ŠK\PPT RIM\Slike\Links 5\RGB\Slika pi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84582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52800" y="5867400"/>
            <a:ext cx="2022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latin typeface="+mj-lt"/>
                <a:cs typeface="+mn-cs"/>
              </a:rPr>
              <a:t>Egipatsko pivo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"/>
            <a:ext cx="794385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5029200"/>
            <a:ext cx="7924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Vrijedan je bio i uzgoj </a:t>
            </a:r>
            <a:r>
              <a:rPr lang="hr-HR" sz="2000" b="1" dirty="0">
                <a:latin typeface="Times New Roman" pitchFamily="18" charset="0"/>
                <a:cs typeface="Times New Roman" pitchFamily="18" charset="0"/>
              </a:rPr>
              <a:t>lana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(na slici prikazana njegova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prerada), koji raste zimi, a služio je za izradu materijala za odjeću različite kvalitete, od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poluprozirnoga finoga kraljevskog materijala do gruboga materijala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762000" y="533400"/>
            <a:ext cx="762000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u="sng" dirty="0">
                <a:latin typeface="Times New Roman" pitchFamily="18" charset="0"/>
                <a:ea typeface="+mj-ea"/>
                <a:cs typeface="Times New Roman" pitchFamily="18" charset="0"/>
              </a:rPr>
              <a:t>Egipatsko društvo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562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Faraon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- utjelovljenje boga 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Horusa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na zemlji, sin boga 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Ra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            - vrhovni 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svećenik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i čuvar poretka – 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teokratska država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            - vrhovni 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sudac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i izvor svih zakona i prava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            - vrhovni 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vojni zapovjednik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Svećenici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Nomarsi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– vladari pokrajina (i državni službenici)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Vezir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– vrhovni državni službenik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Nadgledatelji državne riznice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Pisari i nadglednici žita i radova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Obrtnici, trgovci, umjetnici, seljaci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Robovi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Slikovni rezultat za egypt pharaoh ey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8662" y="4038600"/>
            <a:ext cx="2678637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"/>
            <a:ext cx="7269163" cy="5516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71600" y="5715000"/>
            <a:ext cx="6781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Faraon IV. dinastije Kefren, prikazan sa simbolom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boga Horusa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Korisnici\Korisnik\Desktop\Društvena piramida u Egiptu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03" y="0"/>
            <a:ext cx="5209274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035457" y="4343400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/>
              <a:t>Društvena piramida Egipta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0"/>
            <a:ext cx="3810000" cy="579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5562600"/>
            <a:ext cx="7696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Maska Tutankhamona, faraona koji je vladao u razdoblju</a:t>
            </a:r>
          </a:p>
          <a:p>
            <a:pPr>
              <a:defRPr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novoga kraljevstva. </a:t>
            </a:r>
            <a:r>
              <a:rPr lang="hr-HR" sz="2000" i="1" dirty="0">
                <a:latin typeface="Times New Roman" pitchFamily="18" charset="0"/>
                <a:cs typeface="Times New Roman" pitchFamily="18" charset="0"/>
              </a:rPr>
              <a:t>Što </a:t>
            </a: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se nalazi na kruni? Što </a:t>
            </a:r>
            <a:r>
              <a:rPr lang="hr-HR" sz="2000" i="1" dirty="0">
                <a:latin typeface="Times New Roman" pitchFamily="18" charset="0"/>
                <a:cs typeface="Times New Roman" pitchFamily="18" charset="0"/>
              </a:rPr>
              <a:t>simboliziraju ti simboli?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990600"/>
            <a:ext cx="47244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Faraon Menkaura sa suprugom. Dnevni protokol faraona bio je precizno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određen kao i služba bogu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u hramu. U Diodorovim</a:t>
            </a:r>
          </a:p>
          <a:p>
            <a:pPr>
              <a:lnSpc>
                <a:spcPct val="150000"/>
              </a:lnSpc>
              <a:defRPr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spisima pronalazimo: „Bilo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je određeno vrijeme ne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samo održavanja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audijencija ili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sudovanja, nego i šetnje, kupanja, spavanja</a:t>
            </a:r>
          </a:p>
          <a:p>
            <a:pPr>
              <a:lnSpc>
                <a:spcPct val="150000"/>
              </a:lnSpc>
              <a:defRPr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u bračnoj postelji. Ukratko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, svih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aspekata života.”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3397"/>
            <a:ext cx="2971800" cy="614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762000" y="609600"/>
            <a:ext cx="7620000" cy="6556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u="sng" dirty="0">
                <a:latin typeface="+mj-lt"/>
                <a:ea typeface="+mj-ea"/>
                <a:cs typeface="+mj-cs"/>
              </a:rPr>
              <a:t>Ponavljanje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304800" y="1143000"/>
            <a:ext cx="8153400" cy="5105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r-HR" sz="2400" smtClean="0"/>
              <a:t>Argumentiraj kako je fenomen godišnjeg podizanja vode i ciklusa uništavanja</a:t>
            </a:r>
            <a:r>
              <a:rPr lang="vi-VN" sz="2400" smtClean="0"/>
              <a:t>(</a:t>
            </a:r>
            <a:r>
              <a:rPr lang="vi-VN" sz="2400" smtClean="0">
                <a:latin typeface="Calibri" pitchFamily="34" charset="0"/>
              </a:rPr>
              <a:t>poplava) i ponovnog rađanja (plodni mulj) utjecao na svjetonazor Egipćana i</a:t>
            </a:r>
            <a:r>
              <a:rPr lang="hr-HR" sz="2400" smtClean="0"/>
              <a:t> njihovu kozmologiju</a:t>
            </a:r>
          </a:p>
          <a:p>
            <a:pPr eaLnBrk="1" hangingPunct="1">
              <a:lnSpc>
                <a:spcPct val="150000"/>
              </a:lnSpc>
            </a:pPr>
            <a:r>
              <a:rPr lang="hr-HR" sz="2400" smtClean="0"/>
              <a:t>Što su Egipćani uvozili, a što su izvozili? Argumentiraj Herodotove riječi o Egiptu. Kako su prirodni uvjeti utjecali na nastanak države? Koje su države nastale u dolini Nila?</a:t>
            </a:r>
          </a:p>
          <a:p>
            <a:pPr eaLnBrk="1" hangingPunct="1">
              <a:lnSpc>
                <a:spcPct val="150000"/>
              </a:lnSpc>
            </a:pPr>
            <a:r>
              <a:rPr lang="hr-HR" sz="2400" smtClean="0"/>
              <a:t>Kako je faraon jačao svoju vlast u Egiptu? Zašto su mu davali božansku vlast?</a:t>
            </a:r>
            <a:endParaRPr lang="hr-HR" sz="24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s://upload.wikimedia.org/wikipedia/commons/thumb/a/a1/Crop_limit%2C_Nile_Valley-2.jpg/1280px-Crop_limit%2C_Nile_Valley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110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.imgur.com/HarI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686800" cy="5321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762000" y="533400"/>
            <a:ext cx="762000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u="sng" dirty="0">
                <a:latin typeface="Times New Roman" pitchFamily="18" charset="0"/>
                <a:cs typeface="Times New Roman" pitchFamily="18" charset="0"/>
              </a:rPr>
              <a:t>Prve civilizacije</a:t>
            </a:r>
            <a:endParaRPr lang="hr-HR" sz="2800" b="1" u="sng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410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Od 6. tisućljeća pr.Kr.</a:t>
            </a:r>
          </a:p>
          <a:p>
            <a:pPr eaLnBrk="1" hangingPunct="1">
              <a:lnSpc>
                <a:spcPct val="150000"/>
              </a:lnSpc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Doline velikih rijeka – 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irigacijski sustav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(sustav navodnjavanja)</a:t>
            </a:r>
          </a:p>
          <a:p>
            <a:pPr eaLnBrk="1" hangingPunct="1">
              <a:lnSpc>
                <a:spcPct val="150000"/>
              </a:lnSpc>
            </a:pP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Poljoprivreda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 smtClean="0">
                <a:latin typeface="Times New Roman"/>
                <a:cs typeface="Times New Roman"/>
              </a:rPr>
              <a:t>→ porast broja stanovnika </a:t>
            </a:r>
          </a:p>
          <a:p>
            <a:pPr eaLnBrk="1" hangingPunct="1">
              <a:lnSpc>
                <a:spcPct val="150000"/>
              </a:lnSpc>
            </a:pPr>
            <a:r>
              <a:rPr lang="hr-HR" sz="2400" dirty="0" smtClean="0">
                <a:latin typeface="Times New Roman"/>
                <a:cs typeface="Times New Roman"/>
              </a:rPr>
              <a:t>Raspodjela poslova → nastanak </a:t>
            </a:r>
            <a:r>
              <a:rPr lang="hr-HR" sz="2400" b="1" dirty="0" smtClean="0">
                <a:latin typeface="Times New Roman"/>
                <a:cs typeface="Times New Roman"/>
              </a:rPr>
              <a:t>pisma</a:t>
            </a:r>
          </a:p>
          <a:p>
            <a:pPr eaLnBrk="1" hangingPunct="1">
              <a:lnSpc>
                <a:spcPct val="150000"/>
              </a:lnSpc>
            </a:pPr>
            <a:r>
              <a:rPr lang="hr-HR" sz="2400" dirty="0" smtClean="0">
                <a:latin typeface="Times New Roman"/>
                <a:cs typeface="Times New Roman"/>
              </a:rPr>
              <a:t>Uporaba metala → trgovina i obrti → </a:t>
            </a:r>
            <a:r>
              <a:rPr lang="hr-HR" sz="2400" b="1" dirty="0" smtClean="0">
                <a:latin typeface="Times New Roman"/>
                <a:cs typeface="Times New Roman"/>
              </a:rPr>
              <a:t>gradovi</a:t>
            </a:r>
          </a:p>
          <a:p>
            <a:pPr eaLnBrk="1" hangingPunct="1">
              <a:lnSpc>
                <a:spcPct val="150000"/>
              </a:lnSpc>
            </a:pPr>
            <a:r>
              <a:rPr lang="hr-HR" sz="2400" dirty="0" smtClean="0">
                <a:latin typeface="Times New Roman"/>
                <a:cs typeface="Times New Roman"/>
              </a:rPr>
              <a:t>Pisari, astronomi, tumači prirodnih ciklusa → </a:t>
            </a:r>
            <a:r>
              <a:rPr lang="hr-HR" sz="2400" b="1" dirty="0" smtClean="0">
                <a:latin typeface="Times New Roman"/>
                <a:cs typeface="Times New Roman"/>
              </a:rPr>
              <a:t>svećenička elita</a:t>
            </a:r>
          </a:p>
          <a:p>
            <a:pPr eaLnBrk="1" hangingPunct="1">
              <a:lnSpc>
                <a:spcPct val="150000"/>
              </a:lnSpc>
            </a:pPr>
            <a:r>
              <a:rPr lang="hr-HR" sz="2400" dirty="0" smtClean="0">
                <a:latin typeface="Times New Roman"/>
                <a:cs typeface="Times New Roman"/>
              </a:rPr>
              <a:t>Ratnici, organizatori poslova (uprava), poreznici → </a:t>
            </a:r>
            <a:r>
              <a:rPr lang="hr-HR" sz="2400" b="1" dirty="0" smtClean="0">
                <a:latin typeface="Times New Roman"/>
                <a:cs typeface="Times New Roman"/>
              </a:rPr>
              <a:t>vladari</a:t>
            </a:r>
          </a:p>
          <a:p>
            <a:pPr eaLnBrk="1" hangingPunct="1">
              <a:lnSpc>
                <a:spcPct val="150000"/>
              </a:lnSpc>
            </a:pPr>
            <a:r>
              <a:rPr lang="hr-HR" sz="2400" dirty="0" smtClean="0">
                <a:latin typeface="Times New Roman"/>
                <a:cs typeface="Times New Roman"/>
              </a:rPr>
              <a:t>Poljoprivrednici – obrtnici i trgovci – ratnici i službenici – svećenici – vladari = </a:t>
            </a:r>
            <a:r>
              <a:rPr lang="hr-HR" sz="2400" b="1" dirty="0" smtClean="0">
                <a:latin typeface="Times New Roman"/>
                <a:cs typeface="Times New Roman"/>
              </a:rPr>
              <a:t>DRŽAVA</a:t>
            </a:r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__V2M5Hky_wI/TQ9vC-3setI/AAAAAAAAD3k/Rg4P02ZzpzU/s1600/nippur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7162800" cy="5863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617220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+mj-lt"/>
              </a:rPr>
              <a:t>     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Pločica iz Nippura; mapa s planom navodnjavanja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762000" y="533400"/>
            <a:ext cx="762000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u="sng" dirty="0">
                <a:latin typeface="Times New Roman" pitchFamily="18" charset="0"/>
                <a:cs typeface="Times New Roman" pitchFamily="18" charset="0"/>
              </a:rPr>
              <a:t>Rijeka koja život znači</a:t>
            </a:r>
            <a:endParaRPr lang="hr-HR" sz="2800" b="1" u="sng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Bijeli i Plavi Nil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, spajanje u jednu rijeku, 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delta</a:t>
            </a:r>
          </a:p>
          <a:p>
            <a:pPr eaLnBrk="1" hangingPunct="1">
              <a:lnSpc>
                <a:spcPct val="150000"/>
              </a:lnSpc>
            </a:pP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Pustinja Sahara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– zaštićeni prostor</a:t>
            </a:r>
          </a:p>
          <a:p>
            <a:pPr eaLnBrk="1" hangingPunct="1">
              <a:lnSpc>
                <a:spcPct val="150000"/>
              </a:lnSpc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Od srpnja do rujna – 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poplave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; nanosi crne zemlje i mulja</a:t>
            </a:r>
          </a:p>
          <a:p>
            <a:pPr eaLnBrk="1" hangingPunct="1">
              <a:lnSpc>
                <a:spcPct val="150000"/>
              </a:lnSpc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Bogate žetve od siječnja do ožujka – 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žitnica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staroga svijeta; pšenica, ječam (kruh i pivo)</a:t>
            </a:r>
          </a:p>
          <a:p>
            <a:pPr eaLnBrk="1" hangingPunct="1">
              <a:lnSpc>
                <a:spcPct val="150000"/>
              </a:lnSpc>
            </a:pP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Zvijezda Sirius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– klimatski ciklusi</a:t>
            </a:r>
          </a:p>
          <a:p>
            <a:pPr eaLnBrk="1" hangingPunct="1">
              <a:lnSpc>
                <a:spcPct val="150000"/>
              </a:lnSpc>
            </a:pP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Gornji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(jug)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 i Donji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(sjever)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 Egipat</a:t>
            </a:r>
          </a:p>
          <a:p>
            <a:pPr eaLnBrk="1" hangingPunct="1">
              <a:lnSpc>
                <a:spcPct val="150000"/>
              </a:lnSpc>
            </a:pP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Papirus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– višestruka uporaba</a:t>
            </a:r>
            <a:endParaRPr lang="hr-H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Srebro, zlato i bakar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, kamen, natrijeve soli i soda – trampa </a:t>
            </a:r>
            <a:endParaRPr lang="hr-H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hr-H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Korisnici\Korisnik\Desktop\Koraci kroz vrijeme\Koraci kroz vrijeme 1 - materijal iz udzbenika\n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0"/>
            <a:ext cx="7162800" cy="537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38200" y="56388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U Egiptu je jasno vidljiva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granica između kultivacije i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divljine, plodnosti i neplodnosti, crne zemlje i crvene pustinje, života i smrti.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endParaRPr lang="hr-HR" sz="2400" dirty="0" smtClean="0">
              <a:solidFill>
                <a:srgbClr val="FF0000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62000" y="685800"/>
            <a:ext cx="7620000" cy="6556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800" b="1" u="sng" dirty="0">
              <a:latin typeface="+mj-lt"/>
              <a:ea typeface="+mj-ea"/>
              <a:cs typeface="+mj-cs"/>
            </a:endParaRPr>
          </a:p>
        </p:txBody>
      </p:sp>
      <p:pic>
        <p:nvPicPr>
          <p:cNvPr id="8197" name="Picture 5" descr="Slikovni rezultat za papir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4900930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9" name="Picture 7" descr="Slikovni rezultat za egyptian papyr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685800"/>
            <a:ext cx="3750782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7fe9327c4c651be53f216ae20f19d6d569287a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481</Words>
  <Application>Microsoft Office PowerPoint</Application>
  <PresentationFormat>On-screen Show (4:3)</PresentationFormat>
  <Paragraphs>49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Dario</cp:lastModifiedBy>
  <cp:revision>44</cp:revision>
  <dcterms:created xsi:type="dcterms:W3CDTF">2006-08-16T00:00:00Z</dcterms:created>
  <dcterms:modified xsi:type="dcterms:W3CDTF">2017-11-07T20:08:58Z</dcterms:modified>
</cp:coreProperties>
</file>