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014F-335D-4218-B52D-86CFDAEBFCA8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A275-FCD8-4B17-BB8C-3AD3FF605D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Kada su</a:t>
            </a:r>
            <a:r>
              <a:rPr lang="hr-HR" baseline="0" dirty="0"/>
              <a:t> se navedeni bogovi posvađali Marduk ih je poslao na nebo (zvijezde) a na zemlji je stvorio čovjeka.</a:t>
            </a:r>
          </a:p>
          <a:p>
            <a:r>
              <a:rPr lang="hr-HR" baseline="0" dirty="0"/>
              <a:t>Svatko tko bi pljunuo u Eufrat bio bi smrtno kažnjen.</a:t>
            </a:r>
          </a:p>
          <a:p>
            <a:r>
              <a:rPr lang="hr-HR" baseline="0" dirty="0"/>
              <a:t>Kada bi se dogodila pomrčina sunca ili mjeseca, to bi značilo da će krelj biti mrtav. Tada je kralj istupio s prijestolja, postavili bi novoga kojega bi ubili da se ispuni proročanstvo, a stari bi se vratio na prijestolje.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BA275-FCD8-4B17-BB8C-3AD3FF605DDF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Ox - vol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BA275-FCD8-4B17-BB8C-3AD3FF605DDF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/>
              <a:t>Priča o domaćinu koji napušta kuću i pečati ju.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BA275-FCD8-4B17-BB8C-3AD3FF605DDF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1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6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4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21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3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7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6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1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98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9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51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3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39EC9A-4987-4CB6-9F85-9FA6C111B69B}" type="datetimeFigureOut">
              <a:rPr lang="hr-HR" smtClean="0"/>
              <a:pPr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FC525-E0EE-403B-9463-63509F459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8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Ybc7289-bw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MEZOPOTAMIJA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ova-akropola.hr/slike/publikacije/zigurat_u_Uru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92696"/>
            <a:ext cx="5216679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Zigurat u Uru</a:t>
            </a:r>
          </a:p>
        </p:txBody>
      </p:sp>
      <p:pic>
        <p:nvPicPr>
          <p:cNvPr id="22534" name="Picture 6" descr="http://www.historiaantigua.es/articulos/ziguratur/files/zigurat-de-u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5114156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rystalinks.com/sumerwh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4934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PISMO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Nastalo oko 3500.pr.Kr.</a:t>
            </a:r>
          </a:p>
          <a:p>
            <a:r>
              <a:rPr lang="hr-HR" dirty="0"/>
              <a:t>Pisali su na glinenim pločicama</a:t>
            </a:r>
          </a:p>
          <a:p>
            <a:r>
              <a:rPr lang="hr-HR" dirty="0"/>
              <a:t>U početku vrlo komplicirano slikovno pismo – piktogrami</a:t>
            </a:r>
          </a:p>
          <a:p>
            <a:r>
              <a:rPr lang="hr-HR" b="1" dirty="0"/>
              <a:t>Klinasto pismo </a:t>
            </a:r>
            <a:r>
              <a:rPr lang="hr-HR" dirty="0"/>
              <a:t>– slogovno</a:t>
            </a:r>
          </a:p>
          <a:p>
            <a:r>
              <a:rPr lang="hr-HR" dirty="0"/>
              <a:t>Pisari – vrlo cijenjeni pojedinci</a:t>
            </a:r>
          </a:p>
          <a:p>
            <a:r>
              <a:rPr lang="hr-HR" dirty="0"/>
              <a:t>U 2.st.pr.Kr. glasovno pismo zamjenjuje klinasto</a:t>
            </a:r>
          </a:p>
          <a:p>
            <a:r>
              <a:rPr lang="hr-HR" dirty="0"/>
              <a:t>Prodor aramejskog jezika i potiskivanje sumerskog i akadskog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Mezopotamija\220px-Cuneiform_scri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764704"/>
            <a:ext cx="2986561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Korisnik\Desktop\Mezopotamija\x10035190697490242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70950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49411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Glinena ploča s piktogramima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Glinena ploča s klinastim pismom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Mezopotamija\cuneifor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219200"/>
            <a:ext cx="523875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Mezopotamija\cuneifor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53015" cy="2746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ZNANOST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Matematika – vrlo razvijena; osnova broj 60</a:t>
            </a:r>
          </a:p>
          <a:p>
            <a:r>
              <a:rPr lang="hr-HR" dirty="0"/>
              <a:t>Astronomija – kalendar i horoskop</a:t>
            </a:r>
          </a:p>
          <a:p>
            <a:r>
              <a:rPr lang="hr-HR" dirty="0"/>
              <a:t>Podjelili su godinu na 12 mjeseci po 30 dana (7 dana u tjednu) i dan na 24 sata (60 minuta po 60 sekundi)</a:t>
            </a:r>
          </a:p>
          <a:p>
            <a:r>
              <a:rPr lang="hr-HR" dirty="0"/>
              <a:t>Botanika, zoologija, mineralogija, kemija, tehnike liječenja, književnost i umjetnost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3096171" cy="409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9411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Žičani instrument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2724150" cy="349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068960"/>
            <a:ext cx="2447925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thumb/0/0b/Ybc7289-bw.jpg/250px-Ybc7289-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39951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407707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Matematička pločica prikazuje dijagonale koje čine “četvorni korjen iz 2 u seksagezimalnom sustavu </a:t>
            </a:r>
          </a:p>
          <a:p>
            <a:r>
              <a:rPr lang="hr-HR" dirty="0"/>
              <a:t>(sustav u kojemu je baza broj 60)”</a:t>
            </a:r>
          </a:p>
        </p:txBody>
      </p:sp>
      <p:pic>
        <p:nvPicPr>
          <p:cNvPr id="30723" name="Picture 3" descr="C:\Users\Korisnik\Desktop\Mezopotamija\sumerian_clay_c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2736"/>
            <a:ext cx="4397208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42930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Glineni klinovi za učenje matematike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orisnik\Desktop\Mezopotamija\SumerianStar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608512" cy="424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Kalendar na glinenoj pločici</a:t>
            </a:r>
          </a:p>
        </p:txBody>
      </p:sp>
      <p:pic>
        <p:nvPicPr>
          <p:cNvPr id="31747" name="Picture 3" descr="C:\Users\Korisnik\Desktop\Mezopotamija\s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4441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Sunčani 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871208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SMJEŠTAJ I ZNAČENJE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8880"/>
            <a:ext cx="7772400" cy="3823637"/>
          </a:xfrm>
        </p:spPr>
        <p:txBody>
          <a:bodyPr/>
          <a:lstStyle/>
          <a:p>
            <a:r>
              <a:rPr lang="hr-HR" dirty="0"/>
              <a:t>Dio Plodnog polumjeseca</a:t>
            </a:r>
          </a:p>
          <a:p>
            <a:r>
              <a:rPr lang="hr-HR" dirty="0"/>
              <a:t>Međurječje Eufrata i Tigrisa</a:t>
            </a:r>
          </a:p>
          <a:p>
            <a:r>
              <a:rPr lang="hr-HR" dirty="0"/>
              <a:t>Nezaštićen prostor</a:t>
            </a:r>
          </a:p>
          <a:p>
            <a:r>
              <a:rPr lang="hr-HR" dirty="0"/>
              <a:t>Narodi Mezopotamije su osnovali prve gradove, izumili pismo, kotač i kalendar</a:t>
            </a:r>
          </a:p>
          <a:p>
            <a:r>
              <a:rPr lang="hr-HR" dirty="0"/>
              <a:t>Irigacijski sustav (navodnjavanje)</a:t>
            </a:r>
          </a:p>
          <a:p>
            <a:pPr>
              <a:buNone/>
            </a:pPr>
            <a:r>
              <a:rPr lang="hr-HR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Pečati</a:t>
            </a:r>
          </a:p>
        </p:txBody>
      </p:sp>
      <p:pic>
        <p:nvPicPr>
          <p:cNvPr id="32770" name="Picture 2" descr="C:\Users\Korisnik\Desktop\Mezopotamija\220px-Cylinder_seal_mythology_Louvre_AO3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63672" cy="205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1" name="Picture 3" descr="C:\Users\Korisnik\Desktop\Mezopotamija\350px-Cylinder_seal_Shamash_Louvre_AO9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29744" cy="201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C:\Users\Korisnik\Desktop\Mezopotamija\350px-Papiermuseum_Basel_2008_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4445000" cy="334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3" name="Picture 5" descr="C:\Users\Korisnik\Desktop\Mezopotamija\DSC02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3816424" cy="256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Mezopotamija\wh06as_c03map004a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590550"/>
            <a:ext cx="7334250" cy="567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Mezopotamija\mesopota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56065" cy="5677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Kolijevka civilizacije</a:t>
            </a:r>
          </a:p>
          <a:p>
            <a:r>
              <a:rPr lang="hr-HR" dirty="0"/>
              <a:t>Južni dio Mezopotamije (oko 3500.pr.Kr.)</a:t>
            </a:r>
          </a:p>
          <a:p>
            <a:r>
              <a:rPr lang="hr-HR" dirty="0"/>
              <a:t>Nastaju gradovi-države – lugal ili ensi</a:t>
            </a:r>
          </a:p>
          <a:p>
            <a:r>
              <a:rPr lang="hr-HR" dirty="0"/>
              <a:t>Hram – središte moći</a:t>
            </a:r>
          </a:p>
          <a:p>
            <a:r>
              <a:rPr lang="hr-HR" dirty="0"/>
              <a:t>Ur, Uruk, Nippur, Lagaš, Kiš, Umma – sukobi zbog zemlje i vode</a:t>
            </a:r>
          </a:p>
          <a:p>
            <a:r>
              <a:rPr lang="hr-HR" u="sng" dirty="0"/>
              <a:t>Društvo:</a:t>
            </a:r>
            <a:r>
              <a:rPr lang="hr-HR" dirty="0"/>
              <a:t> </a:t>
            </a:r>
          </a:p>
          <a:p>
            <a:pPr>
              <a:buNone/>
            </a:pPr>
            <a:r>
              <a:rPr lang="hr-HR" dirty="0"/>
              <a:t>   1) povlašteni – svećenstvo, vojska, činovnici</a:t>
            </a:r>
          </a:p>
          <a:p>
            <a:pPr>
              <a:buNone/>
            </a:pPr>
            <a:r>
              <a:rPr lang="hr-HR" dirty="0"/>
              <a:t>   2) nepovlašteni – trgovci, obrtnici, seljaci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_V2M5Hky_wI/TQ9vC-3setI/AAAAAAAAD3k/Rg4P02ZzpzU/s1600/nippu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829300" cy="477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55892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Pločica iz Nippura; mapa s planom navodnjavanja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BOGOVI I HRAMOVI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Bog </a:t>
            </a:r>
            <a:r>
              <a:rPr lang="hr-HR" b="1" dirty="0"/>
              <a:t>Marduk</a:t>
            </a:r>
            <a:r>
              <a:rPr lang="hr-HR" dirty="0"/>
              <a:t> – stvorio čovjeka</a:t>
            </a:r>
          </a:p>
          <a:p>
            <a:r>
              <a:rPr lang="hr-HR" dirty="0"/>
              <a:t>Anu, Enlil, Enki – sukob </a:t>
            </a:r>
          </a:p>
          <a:p>
            <a:r>
              <a:rPr lang="hr-HR" dirty="0"/>
              <a:t>Sveta rijeka Eufrat</a:t>
            </a:r>
          </a:p>
          <a:p>
            <a:r>
              <a:rPr lang="hr-HR" dirty="0"/>
              <a:t>Bogovi su prikazivani u ljudskom obliku; pitalo ih se za savjet, a odgovori su se tumačili prirodnim pojavama</a:t>
            </a:r>
          </a:p>
          <a:p>
            <a:r>
              <a:rPr lang="hr-HR" b="1" dirty="0"/>
              <a:t>Zigurat</a:t>
            </a:r>
            <a:r>
              <a:rPr lang="hr-HR" dirty="0"/>
              <a:t> – stepenasta građevina s hramom na vrhu i bočnim prilazom</a:t>
            </a:r>
          </a:p>
          <a:p>
            <a:r>
              <a:rPr lang="hr-HR" b="1" dirty="0"/>
              <a:t>Hramske države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4/4f/Marduk_and_pet.jpg/220px-Marduk_and_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743572" cy="4838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Marduk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eMfSPCMaJXg/Tmu52W9M9TI/AAAAAAAAAO4/YGOd_dhP1s4/s1600/zigu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9838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411</Words>
  <Application>Microsoft Office PowerPoint</Application>
  <PresentationFormat>Prikaz na zaslonu (4:3)</PresentationFormat>
  <Paragraphs>57</Paragraphs>
  <Slides>20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Organski</vt:lpstr>
      <vt:lpstr>MEZOPOTAMIJA</vt:lpstr>
      <vt:lpstr>SMJEŠTAJ I ZNAČENJE</vt:lpstr>
      <vt:lpstr>PowerPoint prezentacija</vt:lpstr>
      <vt:lpstr>PowerPoint prezentacija</vt:lpstr>
      <vt:lpstr>SUMER</vt:lpstr>
      <vt:lpstr>PowerPoint prezentacija</vt:lpstr>
      <vt:lpstr>BOGOVI I HRAMOVI</vt:lpstr>
      <vt:lpstr>PowerPoint prezentacija</vt:lpstr>
      <vt:lpstr>PowerPoint prezentacija</vt:lpstr>
      <vt:lpstr>PowerPoint prezentacija</vt:lpstr>
      <vt:lpstr>PowerPoint prezentacija</vt:lpstr>
      <vt:lpstr>PISMO</vt:lpstr>
      <vt:lpstr>PowerPoint prezentacija</vt:lpstr>
      <vt:lpstr>PowerPoint prezentacija</vt:lpstr>
      <vt:lpstr>PowerPoint prezentacija</vt:lpstr>
      <vt:lpstr>ZNANOST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MEZOPOTAMIJA</dc:title>
  <dc:creator>Korisnik</dc:creator>
  <cp:lastModifiedBy>Dario Kovač</cp:lastModifiedBy>
  <cp:revision>20</cp:revision>
  <dcterms:created xsi:type="dcterms:W3CDTF">2012-10-25T17:11:10Z</dcterms:created>
  <dcterms:modified xsi:type="dcterms:W3CDTF">2021-03-02T10:41:42Z</dcterms:modified>
</cp:coreProperties>
</file>