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4" r:id="rId3"/>
    <p:sldId id="375" r:id="rId4"/>
    <p:sldId id="376" r:id="rId5"/>
    <p:sldId id="418" r:id="rId6"/>
    <p:sldId id="378" r:id="rId7"/>
    <p:sldId id="419" r:id="rId8"/>
    <p:sldId id="380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3" r:id="rId18"/>
    <p:sldId id="394" r:id="rId19"/>
    <p:sldId id="420" r:id="rId20"/>
    <p:sldId id="410" r:id="rId21"/>
    <p:sldId id="411" r:id="rId22"/>
    <p:sldId id="412" r:id="rId23"/>
    <p:sldId id="413" r:id="rId24"/>
    <p:sldId id="399" r:id="rId25"/>
    <p:sldId id="415" r:id="rId26"/>
    <p:sldId id="416" r:id="rId27"/>
    <p:sldId id="421" r:id="rId2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241"/>
    <a:srgbClr val="090D11"/>
    <a:srgbClr val="3E5D78"/>
    <a:srgbClr val="232949"/>
    <a:srgbClr val="923636"/>
    <a:srgbClr val="76046E"/>
    <a:srgbClr val="DF980B"/>
    <a:srgbClr val="6F6F83"/>
    <a:srgbClr val="545464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2" autoAdjust="0"/>
  </p:normalViewPr>
  <p:slideViewPr>
    <p:cSldViewPr>
      <p:cViewPr>
        <p:scale>
          <a:sx n="90" d="100"/>
          <a:sy n="90" d="100"/>
        </p:scale>
        <p:origin x="-51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33C34-898D-4942-917C-35AD8B1272D7}" type="datetimeFigureOut">
              <a:rPr lang="hr-HR" smtClean="0"/>
              <a:t>29.7.2015.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17C22-CFC1-40F8-9F27-A26263F856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150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29.7.2015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16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6631-6253-4B48-9DB4-FA05808F98B9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" name="Rezervirano mjesto datuma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1B01-C9BC-4CC1-A4B0-8663F351E1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3290-EC3F-4E6E-8800-F3AEC3D39C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B399-C5E5-457C-BB9C-150B81602A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8" y="1643063"/>
            <a:ext cx="3000375" cy="2071687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0" y="1643063"/>
            <a:ext cx="3357563" cy="221456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0" y="4143375"/>
            <a:ext cx="2786063" cy="2428875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233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1262058" cy="28096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643050"/>
            <a:ext cx="8358246" cy="4071937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30000"/>
              </a:lnSpc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0" y="6497960"/>
            <a:ext cx="1383432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>
                <a:solidFill>
                  <a:schemeClr val="accent1">
                    <a:lumMod val="50000"/>
                  </a:schemeClr>
                </a:solidFill>
              </a:rPr>
              <a:t>Sanda, 2015.</a:t>
            </a:r>
            <a:endParaRPr lang="hr-HR"/>
          </a:p>
        </p:txBody>
      </p:sp>
      <p:sp>
        <p:nvSpPr>
          <p:cNvPr id="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ni poveznik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" name="Rezervirano mjesto datuma 18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9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EF97-F872-429B-BB04-2D2B331023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44CA-7601-46C2-BA65-9E4C20441C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65E7-C422-4C00-8EDF-BF6590229A5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3C8E-DBA6-4580-AFCE-04AE143E88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4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47B26-287D-4E86-A2B0-EFBCC2564C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ni poveznik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8CF-88E8-49D1-8CCE-DBDBB54A2A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7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5330-467A-43A6-AB64-ACCCDCD8B3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Rezervirano mjesto teksta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 smtClean="0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214282" y="6357958"/>
            <a:ext cx="1190620" cy="280966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 smtClean="0">
                <a:solidFill>
                  <a:srgbClr val="C00000"/>
                </a:solidFill>
              </a:rPr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2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4" r:id="rId10"/>
    <p:sldLayoutId id="2147483762" r:id="rId11"/>
    <p:sldLayoutId id="2147483776" r:id="rId12"/>
    <p:sldLayoutId id="214748377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accent1">
              <a:lumMod val="75000"/>
            </a:schemeClr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Franklin Gothic Book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Franklin Gothic Book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Franklin Gothic Book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Franklin Gothic Book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>
            <a:lumMod val="75000"/>
          </a:schemeClr>
        </a:buClr>
        <a:buSzPct val="130000"/>
        <a:buFont typeface="Wingdings" pitchFamily="2" charset="2"/>
        <a:buChar char="§"/>
        <a:defRPr sz="2800" kern="800" baseline="0">
          <a:solidFill>
            <a:schemeClr val="accent1">
              <a:lumMod val="50000"/>
            </a:schemeClr>
          </a:solidFill>
          <a:effectLst/>
          <a:latin typeface="Franklin Gothic Book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2564904"/>
            <a:ext cx="8458200" cy="12223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5400" dirty="0" smtClean="0"/>
              <a:t>PowerPoint 2010</a:t>
            </a:r>
            <a:endParaRPr lang="hr-HR" sz="5400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00034" y="4429132"/>
            <a:ext cx="8458200" cy="865185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0" i="0" u="none" strike="noStrike" kern="1200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Uvod u program</a:t>
            </a:r>
            <a:endParaRPr kumimoji="0" lang="hr-HR" sz="3600" b="0" i="0" u="none" strike="noStrike" kern="1200" spc="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4" y="5517232"/>
            <a:ext cx="204387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6" y="2934055"/>
            <a:ext cx="8614157" cy="15073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Kartice - grupe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>
                <a:latin typeface="Franklin Gothic Book" pitchFamily="34" charset="0"/>
              </a:rPr>
              <a:t>S</a:t>
            </a:r>
            <a:r>
              <a:rPr lang="en-US" dirty="0" err="1">
                <a:latin typeface="Franklin Gothic Book" pitchFamily="34" charset="0"/>
              </a:rPr>
              <a:t>vak</a:t>
            </a:r>
            <a:r>
              <a:rPr lang="hr-HR" dirty="0">
                <a:latin typeface="Franklin Gothic Book" pitchFamily="34" charset="0"/>
              </a:rPr>
              <a:t>a se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kartic</a:t>
            </a:r>
            <a:r>
              <a:rPr lang="hr-HR" dirty="0">
                <a:latin typeface="Franklin Gothic Book" pitchFamily="34" charset="0"/>
              </a:rPr>
              <a:t>a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sastoji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od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nekoliko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grupa</a:t>
            </a:r>
            <a:r>
              <a:rPr lang="hr-HR" b="1" i="1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koje glavni </a:t>
            </a:r>
            <a:r>
              <a:rPr lang="hr-HR" b="1" i="1" dirty="0">
                <a:latin typeface="Franklin Gothic Book" pitchFamily="34" charset="0"/>
              </a:rPr>
              <a:t>zadatak </a:t>
            </a:r>
            <a:r>
              <a:rPr lang="hr-HR" b="1" i="1" dirty="0" err="1">
                <a:latin typeface="Franklin Gothic Book" pitchFamily="34" charset="0"/>
              </a:rPr>
              <a:t>rasčlanjuju</a:t>
            </a:r>
            <a:r>
              <a:rPr lang="hr-HR" b="1" i="1" dirty="0">
                <a:latin typeface="Franklin Gothic Book" pitchFamily="34" charset="0"/>
              </a:rPr>
              <a:t> na </a:t>
            </a:r>
            <a:r>
              <a:rPr lang="hr-HR" b="1" i="1" dirty="0" err="1">
                <a:latin typeface="Franklin Gothic Book" pitchFamily="34" charset="0"/>
              </a:rPr>
              <a:t>podzadatke</a:t>
            </a:r>
            <a:r>
              <a:rPr lang="en-US" dirty="0">
                <a:latin typeface="Franklin Gothic Book" pitchFamily="34" charset="0"/>
              </a:rPr>
              <a:t>.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207249" y="3298373"/>
            <a:ext cx="1737343" cy="1071746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358244" y="3303885"/>
            <a:ext cx="1852551" cy="1066233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7956466" y="3306909"/>
            <a:ext cx="866900" cy="1063209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2085899" y="3310016"/>
            <a:ext cx="2284220" cy="1083853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905438" y="3007002"/>
            <a:ext cx="626479" cy="294338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22902" y="3301339"/>
            <a:ext cx="1007134" cy="1068779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33908" y="3296859"/>
            <a:ext cx="744274" cy="1073260"/>
          </a:xfrm>
          <a:prstGeom prst="roundRect">
            <a:avLst>
              <a:gd name="adj" fmla="val 436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57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08791"/>
            <a:ext cx="3509153" cy="34563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23124" r="52214"/>
          <a:stretch/>
        </p:blipFill>
        <p:spPr>
          <a:xfrm>
            <a:off x="899592" y="3092478"/>
            <a:ext cx="3212792" cy="15994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Naredbeni gumbi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867600" cy="4525962"/>
          </a:xfrm>
        </p:spPr>
        <p:txBody>
          <a:bodyPr/>
          <a:lstStyle/>
          <a:p>
            <a:pPr algn="just" eaLnBrk="1" hangingPunct="1"/>
            <a:r>
              <a:rPr lang="hr-HR" dirty="0">
                <a:latin typeface="Franklin Gothic Book" pitchFamily="34" charset="0"/>
              </a:rPr>
              <a:t>U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svakoj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se </a:t>
            </a:r>
            <a:r>
              <a:rPr lang="en-US" dirty="0" err="1">
                <a:latin typeface="Franklin Gothic Book" pitchFamily="34" charset="0"/>
              </a:rPr>
              <a:t>grupi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nalaze </a:t>
            </a:r>
            <a:r>
              <a:rPr lang="hr-HR" b="1" i="1" dirty="0">
                <a:latin typeface="Franklin Gothic Book" pitchFamily="34" charset="0"/>
              </a:rPr>
              <a:t>n</a:t>
            </a:r>
            <a:r>
              <a:rPr lang="en-US" b="1" i="1" dirty="0" err="1">
                <a:latin typeface="Franklin Gothic Book" pitchFamily="34" charset="0"/>
              </a:rPr>
              <a:t>aredbeni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gumbi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koji </a:t>
            </a:r>
            <a:r>
              <a:rPr lang="hr-HR" b="1" i="1" dirty="0">
                <a:latin typeface="Franklin Gothic Book" pitchFamily="34" charset="0"/>
              </a:rPr>
              <a:t>pokreću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naredbe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ili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prikazuju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izbornik</a:t>
            </a:r>
            <a:r>
              <a:rPr lang="hr-HR" b="1" i="1" dirty="0">
                <a:latin typeface="Franklin Gothic Book" pitchFamily="34" charset="0"/>
              </a:rPr>
              <a:t>e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naredbi</a:t>
            </a:r>
            <a:r>
              <a:rPr lang="en-US" dirty="0">
                <a:latin typeface="Franklin Gothic Book" pitchFamily="34" charset="0"/>
              </a:rPr>
              <a:t>.  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974134" y="3802994"/>
            <a:ext cx="338733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664530" y="3420094"/>
            <a:ext cx="451262" cy="29688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5682652" y="3727843"/>
            <a:ext cx="2273816" cy="2625456"/>
          </a:xfrm>
          <a:prstGeom prst="roundRect">
            <a:avLst>
              <a:gd name="adj" fmla="val 7421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945758" y="3796379"/>
            <a:ext cx="299021" cy="3718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635896" y="3275720"/>
            <a:ext cx="338733" cy="36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785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Dijaloški okvir grupe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3403104" cy="2723356"/>
          </a:xfrm>
        </p:spPr>
        <p:txBody>
          <a:bodyPr/>
          <a:lstStyle/>
          <a:p>
            <a:r>
              <a:rPr lang="hr-HR" b="1" i="1" dirty="0">
                <a:latin typeface="Franklin Gothic Book" pitchFamily="34" charset="0"/>
              </a:rPr>
              <a:t>Za </a:t>
            </a:r>
            <a:r>
              <a:rPr lang="en-US" b="1" i="1" dirty="0" err="1">
                <a:latin typeface="Franklin Gothic Book" pitchFamily="34" charset="0"/>
              </a:rPr>
              <a:t>grup</a:t>
            </a:r>
            <a:r>
              <a:rPr lang="hr-HR" b="1" i="1" dirty="0">
                <a:latin typeface="Franklin Gothic Book" pitchFamily="34" charset="0"/>
              </a:rPr>
              <a:t>u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se može otvoriti pripadajući </a:t>
            </a:r>
            <a:r>
              <a:rPr lang="hr-HR" b="1" i="1" dirty="0">
                <a:latin typeface="Franklin Gothic Book" pitchFamily="34" charset="0"/>
              </a:rPr>
              <a:t>dijaloški okvir</a:t>
            </a:r>
            <a:r>
              <a:rPr lang="hr-HR" dirty="0" smtClean="0">
                <a:latin typeface="Franklin Gothic Book" pitchFamily="34" charset="0"/>
              </a:rPr>
              <a:t>.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96863"/>
            <a:ext cx="5191850" cy="40963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23124" r="52214"/>
          <a:stretch/>
        </p:blipFill>
        <p:spPr>
          <a:xfrm>
            <a:off x="644833" y="3501008"/>
            <a:ext cx="3212792" cy="15994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33289" y="5482490"/>
            <a:ext cx="3024336" cy="789563"/>
          </a:xfrm>
          <a:prstGeom prst="wedgeRectCallout">
            <a:avLst>
              <a:gd name="adj1" fmla="val 40007"/>
              <a:gd name="adj2" fmla="val -11173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Oznaka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za pokretanje dijaloškog okvira.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558283" y="4779320"/>
            <a:ext cx="271463" cy="2682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013860" y="2492896"/>
            <a:ext cx="4885894" cy="3159759"/>
          </a:xfrm>
          <a:prstGeom prst="roundRect">
            <a:avLst>
              <a:gd name="adj" fmla="val 321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795158" y="2232560"/>
            <a:ext cx="166255" cy="2375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1391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Naredbeni gumbi - pomoć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554163"/>
            <a:ext cx="3780312" cy="4525962"/>
          </a:xfrm>
        </p:spPr>
        <p:txBody>
          <a:bodyPr/>
          <a:lstStyle/>
          <a:p>
            <a:pPr algn="just" eaLnBrk="1" hangingPunct="1"/>
            <a:r>
              <a:rPr lang="hr-HR" dirty="0">
                <a:latin typeface="Franklin Gothic Book" pitchFamily="34" charset="0"/>
              </a:rPr>
              <a:t>Ako korisnik ne zna čemu služi neki od naredbenih gumba, dovoljno je na njemu </a:t>
            </a:r>
            <a:r>
              <a:rPr lang="hr-HR" b="1" i="1" dirty="0">
                <a:latin typeface="Franklin Gothic Book" pitchFamily="34" charset="0"/>
              </a:rPr>
              <a:t>zadržati kazalo miša</a:t>
            </a:r>
            <a:r>
              <a:rPr lang="en-US" dirty="0">
                <a:latin typeface="Franklin Gothic Book" pitchFamily="34" charset="0"/>
              </a:rPr>
              <a:t>.  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024336" cy="24596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60426"/>
            <a:ext cx="2952328" cy="19824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26" y="4046957"/>
            <a:ext cx="3391374" cy="24958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71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0" y="3619612"/>
            <a:ext cx="8696123" cy="165303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Kontekstne kartice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939608" cy="2234877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hr-HR" dirty="0">
                <a:latin typeface="Franklin Gothic Book" pitchFamily="34" charset="0"/>
              </a:rPr>
              <a:t>Osim standardnih kartica, postoje i </a:t>
            </a:r>
            <a:r>
              <a:rPr lang="hr-HR" b="1" i="1" dirty="0">
                <a:latin typeface="Franklin Gothic Book" pitchFamily="34" charset="0"/>
              </a:rPr>
              <a:t>kontekstne kartice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koje</a:t>
            </a:r>
            <a:r>
              <a:rPr lang="en-US" dirty="0">
                <a:latin typeface="Franklin Gothic Book" pitchFamily="34" charset="0"/>
              </a:rPr>
              <a:t> se </a:t>
            </a:r>
            <a:r>
              <a:rPr lang="en-US" dirty="0" err="1">
                <a:latin typeface="Franklin Gothic Book" pitchFamily="34" charset="0"/>
              </a:rPr>
              <a:t>pojavljuju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samo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kada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su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potrebne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za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zadat</a:t>
            </a:r>
            <a:r>
              <a:rPr lang="hr-HR" b="1" i="1" dirty="0">
                <a:latin typeface="Franklin Gothic Book" pitchFamily="34" charset="0"/>
              </a:rPr>
              <a:t>a</a:t>
            </a:r>
            <a:r>
              <a:rPr lang="en-US" b="1" i="1" dirty="0">
                <a:latin typeface="Franklin Gothic Book" pitchFamily="34" charset="0"/>
              </a:rPr>
              <a:t>k </a:t>
            </a:r>
            <a:r>
              <a:rPr lang="en-US" b="1" i="1" dirty="0" err="1">
                <a:latin typeface="Franklin Gothic Book" pitchFamily="34" charset="0"/>
              </a:rPr>
              <a:t>koji</a:t>
            </a:r>
            <a:r>
              <a:rPr lang="en-US" b="1" i="1" dirty="0">
                <a:latin typeface="Franklin Gothic Book" pitchFamily="34" charset="0"/>
              </a:rPr>
              <a:t> se</a:t>
            </a:r>
            <a:r>
              <a:rPr lang="hr-HR" b="1" i="1" dirty="0">
                <a:latin typeface="Franklin Gothic Book" pitchFamily="34" charset="0"/>
              </a:rPr>
              <a:t> trenutno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izvodi</a:t>
            </a:r>
            <a:r>
              <a:rPr lang="hr-HR" b="1" i="1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ili objekt s kojim se trenutno radi. 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30807" y="4208092"/>
            <a:ext cx="8651936" cy="1028926"/>
          </a:xfrm>
          <a:prstGeom prst="roundRect">
            <a:avLst>
              <a:gd name="adj" fmla="val 957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500524" y="3607316"/>
            <a:ext cx="885928" cy="57279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979713" y="5589240"/>
            <a:ext cx="4824536" cy="613924"/>
          </a:xfrm>
          <a:prstGeom prst="wedgeRectCallout">
            <a:avLst>
              <a:gd name="adj1" fmla="val 21034"/>
              <a:gd name="adj2" fmla="val -131365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Kartica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Oblikovanje </a:t>
            </a: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(Alati 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za slike).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1219864"/>
            <a:ext cx="3422019" cy="53383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Kartica Datoteka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41493"/>
            <a:ext cx="4339208" cy="3026965"/>
          </a:xfrm>
        </p:spPr>
        <p:txBody>
          <a:bodyPr/>
          <a:lstStyle/>
          <a:p>
            <a:pPr algn="just" eaLnBrk="1" hangingPunct="1"/>
            <a:r>
              <a:rPr lang="hr-HR" dirty="0" smtClean="0">
                <a:latin typeface="Franklin Gothic Book" pitchFamily="34" charset="0"/>
              </a:rPr>
              <a:t>Kartica </a:t>
            </a:r>
            <a:r>
              <a:rPr lang="hr-HR" b="1" i="1" dirty="0" smtClean="0">
                <a:latin typeface="Franklin Gothic Book" pitchFamily="34" charset="0"/>
              </a:rPr>
              <a:t>Datoteka</a:t>
            </a:r>
            <a:r>
              <a:rPr lang="hr-HR" dirty="0" smtClean="0">
                <a:latin typeface="Franklin Gothic Book" pitchFamily="34" charset="0"/>
              </a:rPr>
              <a:t> otvara </a:t>
            </a:r>
            <a:r>
              <a:rPr lang="hr-HR" dirty="0">
                <a:latin typeface="Franklin Gothic Book" pitchFamily="34" charset="0"/>
              </a:rPr>
              <a:t>izbornik s </a:t>
            </a:r>
            <a:r>
              <a:rPr lang="hr-HR" b="1" i="1" dirty="0">
                <a:latin typeface="Franklin Gothic Book" pitchFamily="34" charset="0"/>
              </a:rPr>
              <a:t>naredbama za rukovanje datotekama</a:t>
            </a:r>
            <a:r>
              <a:rPr lang="hr-HR" dirty="0">
                <a:latin typeface="Franklin Gothic Book" pitchFamily="34" charset="0"/>
              </a:rPr>
              <a:t>.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798637" y="1751333"/>
            <a:ext cx="1875295" cy="4791971"/>
          </a:xfrm>
          <a:prstGeom prst="roundRect">
            <a:avLst>
              <a:gd name="adj" fmla="val 411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810514" y="1478857"/>
            <a:ext cx="628386" cy="266815"/>
          </a:xfrm>
          <a:prstGeom prst="roundRect">
            <a:avLst>
              <a:gd name="adj" fmla="val 4116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6276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3" b="92839"/>
          <a:stretch/>
        </p:blipFill>
        <p:spPr>
          <a:xfrm>
            <a:off x="6377426" y="2510725"/>
            <a:ext cx="2216972" cy="3981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0" y="2807169"/>
            <a:ext cx="3779798" cy="365997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Alatna</a:t>
            </a:r>
            <a:r>
              <a:rPr lang="en-US" dirty="0"/>
              <a:t> </a:t>
            </a:r>
            <a:r>
              <a:rPr lang="en-US" dirty="0" err="1"/>
              <a:t>traka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brzi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  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4794"/>
            <a:ext cx="8686800" cy="1730821"/>
          </a:xfrm>
        </p:spPr>
        <p:txBody>
          <a:bodyPr/>
          <a:lstStyle/>
          <a:p>
            <a:r>
              <a:rPr lang="hr-HR" dirty="0" smtClean="0">
                <a:latin typeface="Franklin Gothic Book" pitchFamily="34" charset="0"/>
              </a:rPr>
              <a:t>N</a:t>
            </a:r>
            <a:r>
              <a:rPr lang="en-US" dirty="0" err="1" smtClean="0">
                <a:latin typeface="Franklin Gothic Book" pitchFamily="34" charset="0"/>
              </a:rPr>
              <a:t>alazi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se </a:t>
            </a:r>
            <a:r>
              <a:rPr lang="en-US" dirty="0" err="1">
                <a:latin typeface="Franklin Gothic Book" pitchFamily="34" charset="0"/>
              </a:rPr>
              <a:t>na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vrhu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prozora</a:t>
            </a:r>
            <a:r>
              <a:rPr lang="en-US" dirty="0">
                <a:latin typeface="Franklin Gothic Book" pitchFamily="34" charset="0"/>
              </a:rPr>
              <a:t> program</a:t>
            </a:r>
            <a:r>
              <a:rPr lang="hr-HR" dirty="0" smtClean="0">
                <a:latin typeface="Franklin Gothic Book" pitchFamily="34" charset="0"/>
              </a:rPr>
              <a:t>a,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hr-HR" b="1" i="1" dirty="0" smtClean="0">
                <a:latin typeface="Franklin Gothic Book" pitchFamily="34" charset="0"/>
              </a:rPr>
              <a:t>omogućuje </a:t>
            </a:r>
            <a:r>
              <a:rPr lang="en-US" b="1" i="1" dirty="0" err="1">
                <a:latin typeface="Franklin Gothic Book" pitchFamily="34" charset="0"/>
              </a:rPr>
              <a:t>brz</a:t>
            </a:r>
            <a:r>
              <a:rPr lang="hr-HR" b="1" i="1" dirty="0">
                <a:latin typeface="Franklin Gothic Book" pitchFamily="34" charset="0"/>
              </a:rPr>
              <a:t>i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pristup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alatima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koj</a:t>
            </a:r>
            <a:r>
              <a:rPr lang="hr-HR" b="1" i="1" dirty="0">
                <a:latin typeface="Franklin Gothic Book" pitchFamily="34" charset="0"/>
              </a:rPr>
              <a:t>i se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često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korist</a:t>
            </a:r>
            <a:r>
              <a:rPr lang="hr-HR" b="1" i="1" dirty="0">
                <a:latin typeface="Franklin Gothic Book" pitchFamily="34" charset="0"/>
              </a:rPr>
              <a:t>e</a:t>
            </a:r>
            <a:r>
              <a:rPr lang="hr-HR" dirty="0" smtClean="0">
                <a:latin typeface="Franklin Gothic Book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730409" y="2453742"/>
            <a:ext cx="1881964" cy="4794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427984" y="3133112"/>
            <a:ext cx="4392488" cy="28165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Njen se sadržaj </a:t>
            </a:r>
            <a:r>
              <a:rPr lang="en-US" dirty="0" err="1" smtClean="0"/>
              <a:t>može</a:t>
            </a:r>
            <a:r>
              <a:rPr lang="hr-HR" dirty="0" smtClean="0"/>
              <a:t> </a:t>
            </a:r>
            <a:r>
              <a:rPr lang="en-US" dirty="0" err="1" smtClean="0"/>
              <a:t>prilago</a:t>
            </a:r>
            <a:r>
              <a:rPr lang="hr-HR" dirty="0" err="1" smtClean="0"/>
              <a:t>diti</a:t>
            </a:r>
            <a:r>
              <a:rPr lang="hr-HR" dirty="0" smtClean="0"/>
              <a:t> </a:t>
            </a:r>
            <a:r>
              <a:rPr lang="en-US" dirty="0" err="1" smtClean="0"/>
              <a:t>dodavanjem</a:t>
            </a:r>
            <a:r>
              <a:rPr lang="en-US" dirty="0" smtClean="0"/>
              <a:t> </a:t>
            </a:r>
            <a:r>
              <a:rPr lang="hr-HR" dirty="0"/>
              <a:t>ili uklanjanjem </a:t>
            </a:r>
            <a:r>
              <a:rPr lang="hr-HR" dirty="0" smtClean="0"/>
              <a:t>n</a:t>
            </a:r>
            <a:r>
              <a:rPr lang="en-US" dirty="0" err="1" smtClean="0"/>
              <a:t>aredb</a:t>
            </a:r>
            <a:r>
              <a:rPr lang="hr-HR" dirty="0" err="1" smtClean="0"/>
              <a:t>enih</a:t>
            </a:r>
            <a:r>
              <a:rPr lang="hr-HR" dirty="0" smtClean="0"/>
              <a:t> gumba. Potrebno je birati</a:t>
            </a:r>
            <a:r>
              <a:rPr lang="hr-HR" dirty="0"/>
              <a:t>:</a:t>
            </a:r>
          </a:p>
          <a:p>
            <a:pPr lvl="1"/>
            <a:r>
              <a:rPr lang="hr-HR" b="1" i="1" dirty="0"/>
              <a:t>Više </a:t>
            </a:r>
            <a:r>
              <a:rPr lang="hr-HR" b="1" i="1" dirty="0" err="1"/>
              <a:t>naredbi</a:t>
            </a:r>
            <a:r>
              <a:rPr lang="hr-HR" b="1" i="1" dirty="0" err="1" smtClean="0"/>
              <a:t>..</a:t>
            </a:r>
            <a:r>
              <a:rPr lang="hr-HR" b="1" i="1" dirty="0" smtClean="0"/>
              <a:t>.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673366" y="3074067"/>
            <a:ext cx="2578000" cy="3379896"/>
          </a:xfrm>
          <a:prstGeom prst="roundRect">
            <a:avLst>
              <a:gd name="adj" fmla="val 494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1638605" y="2802578"/>
            <a:ext cx="168250" cy="25517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978859" y="5970165"/>
            <a:ext cx="1190875" cy="23973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0599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Minimiziranje prikaza vrpce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522496" y="1772171"/>
            <a:ext cx="75135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hr-HR" dirty="0" smtClean="0"/>
              <a:t>Prikaz vrpce moguće je minimizirati </a:t>
            </a:r>
            <a:r>
              <a:rPr lang="hr-HR" b="1" i="1" dirty="0" err="1" smtClean="0"/>
              <a:t>dvoklikom</a:t>
            </a:r>
            <a:r>
              <a:rPr lang="hr-HR" b="1" i="1" dirty="0" smtClean="0"/>
              <a:t> na naziv trenutno aktivne kartice</a:t>
            </a:r>
            <a:r>
              <a:rPr lang="hr-HR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hr-HR" dirty="0"/>
          </a:p>
          <a:p>
            <a:pPr algn="just">
              <a:lnSpc>
                <a:spcPct val="100000"/>
              </a:lnSpc>
            </a:pPr>
            <a:endParaRPr lang="hr-HR" dirty="0" smtClean="0"/>
          </a:p>
          <a:p>
            <a:pPr algn="just">
              <a:lnSpc>
                <a:spcPct val="100000"/>
              </a:lnSpc>
            </a:pPr>
            <a:r>
              <a:rPr lang="hr-HR" dirty="0" smtClean="0"/>
              <a:t>Maksimizirani prikaz </a:t>
            </a:r>
            <a:r>
              <a:rPr lang="hr-HR" dirty="0"/>
              <a:t>vrpce </a:t>
            </a:r>
            <a:r>
              <a:rPr lang="hr-HR" b="1" i="1" dirty="0" smtClean="0"/>
              <a:t>vraća </a:t>
            </a:r>
            <a:r>
              <a:rPr lang="hr-HR" b="1" i="1" dirty="0"/>
              <a:t>se </a:t>
            </a:r>
            <a:r>
              <a:rPr lang="hr-HR" b="1" i="1" dirty="0" smtClean="0"/>
              <a:t>istim postupkom</a:t>
            </a:r>
            <a:r>
              <a:rPr lang="hr-HR" dirty="0"/>
              <a:t>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" y="2996489"/>
            <a:ext cx="8528557" cy="724700"/>
          </a:xfrm>
          <a:prstGeom prst="rect">
            <a:avLst/>
          </a:prstGeom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93000" y="3342914"/>
            <a:ext cx="8468228" cy="35721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89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 stanja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hr-HR" dirty="0">
                <a:latin typeface="Franklin Gothic Book" pitchFamily="34" charset="0"/>
              </a:rPr>
              <a:t>Traka stanja prikazuje: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hr-HR" b="1" i="1" dirty="0">
                <a:latin typeface="Franklin Gothic Book" pitchFamily="34" charset="0"/>
              </a:rPr>
              <a:t>informacije</a:t>
            </a:r>
            <a:r>
              <a:rPr lang="hr-HR" dirty="0">
                <a:latin typeface="Franklin Gothic Book" pitchFamily="34" charset="0"/>
              </a:rPr>
              <a:t> o aktivnom </a:t>
            </a:r>
            <a:r>
              <a:rPr lang="hr-HR" dirty="0" smtClean="0">
                <a:latin typeface="Franklin Gothic Book" pitchFamily="34" charset="0"/>
              </a:rPr>
              <a:t>slajdu,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dirty="0">
                <a:latin typeface="Franklin Gothic Book" pitchFamily="34" charset="0"/>
              </a:rPr>
              <a:t>naziv </a:t>
            </a:r>
            <a:r>
              <a:rPr lang="hr-HR" b="1" i="1" dirty="0">
                <a:latin typeface="Franklin Gothic Book" pitchFamily="34" charset="0"/>
              </a:rPr>
              <a:t>Teme</a:t>
            </a:r>
            <a:r>
              <a:rPr lang="hr-HR" dirty="0">
                <a:latin typeface="Franklin Gothic Book" pitchFamily="34" charset="0"/>
              </a:rPr>
              <a:t>,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dirty="0">
                <a:latin typeface="Franklin Gothic Book" pitchFamily="34" charset="0"/>
              </a:rPr>
              <a:t>podatak </a:t>
            </a:r>
            <a:r>
              <a:rPr lang="hr-HR" b="1" i="1" dirty="0">
                <a:latin typeface="Franklin Gothic Book" pitchFamily="34" charset="0"/>
              </a:rPr>
              <a:t>o jeziku</a:t>
            </a:r>
            <a:r>
              <a:rPr lang="hr-HR" dirty="0">
                <a:latin typeface="Franklin Gothic Book" pitchFamily="34" charset="0"/>
              </a:rPr>
              <a:t>,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hr-HR" dirty="0">
                <a:latin typeface="Franklin Gothic Book" pitchFamily="34" charset="0"/>
              </a:rPr>
              <a:t>gumbe za promjenu </a:t>
            </a:r>
            <a:r>
              <a:rPr lang="hr-HR" b="1" i="1" dirty="0">
                <a:latin typeface="Franklin Gothic Book" pitchFamily="34" charset="0"/>
              </a:rPr>
              <a:t>prikaza</a:t>
            </a:r>
            <a:r>
              <a:rPr lang="hr-HR" dirty="0">
                <a:latin typeface="Franklin Gothic Book" pitchFamily="34" charset="0"/>
              </a:rPr>
              <a:t>,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</a:pPr>
            <a:r>
              <a:rPr lang="hr-HR" dirty="0">
                <a:latin typeface="Franklin Gothic Book" pitchFamily="34" charset="0"/>
              </a:rPr>
              <a:t>klizač </a:t>
            </a:r>
            <a:r>
              <a:rPr lang="hr-HR" b="1" i="1" dirty="0">
                <a:latin typeface="Franklin Gothic Book" pitchFamily="34" charset="0"/>
              </a:rPr>
              <a:t>za promjenu uvećanja</a:t>
            </a:r>
            <a:r>
              <a:rPr lang="hr-HR" dirty="0">
                <a:latin typeface="Franklin Gothic Book" pitchFamily="34" charset="0"/>
              </a:rPr>
              <a:t>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7" y="5100451"/>
            <a:ext cx="8735914" cy="6328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92584" y="5239319"/>
            <a:ext cx="1068383" cy="38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360967" y="5260584"/>
            <a:ext cx="1068383" cy="38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2429350" y="5260584"/>
            <a:ext cx="1547227" cy="38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860033" y="5260584"/>
            <a:ext cx="1152128" cy="38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6012160" y="5260584"/>
            <a:ext cx="2736303" cy="38530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r-HR" dirty="0" smtClean="0"/>
              <a:t>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3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zh-CN" dirty="0"/>
              <a:t>Prozor i prikazi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73293"/>
              </p:ext>
            </p:extLst>
          </p:nvPr>
        </p:nvGraphicFramePr>
        <p:xfrm>
          <a:off x="467544" y="1628800"/>
          <a:ext cx="8280920" cy="364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92937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 smtClean="0">
                          <a:latin typeface="Franklin Gothic Book" pitchFamily="34" charset="0"/>
                        </a:rPr>
                        <a:t>Vježba 3.</a:t>
                      </a:r>
                      <a:endParaRPr lang="hr-HR" sz="2800" dirty="0">
                        <a:latin typeface="Franklin Gothic Book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4798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Zatvoriti datoteku naziva vlastitog prezimena.</a:t>
                      </a:r>
                      <a:endParaRPr kumimoji="0" lang="hr-HR" sz="24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478"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 sustava </a:t>
                      </a:r>
                      <a:r>
                        <a:rPr kumimoji="0" lang="hr-HR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Loomen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preuzeti datoteku 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Monitor 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kumimoji="0" lang="hr-HR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Monitor.pptx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). </a:t>
                      </a:r>
                    </a:p>
                  </a:txBody>
                  <a:tcPr anchor="ctr" horzOverflow="overflow"/>
                </a:tc>
              </a:tr>
              <a:tr h="1450736">
                <a:tc>
                  <a:txBody>
                    <a:bodyPr/>
                    <a:lstStyle/>
                    <a:p>
                      <a:pPr marL="180975" indent="0" algn="just">
                        <a:spcBef>
                          <a:spcPts val="1200"/>
                        </a:spcBef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Upoznati dijelove prozora programa 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karakteristične za </a:t>
                      </a:r>
                      <a:r>
                        <a:rPr kumimoji="0" lang="hr-HR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Powerpoint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a potom isprobati razne 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prikaze datoteke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koji će biti pokazani na sljedećim slajdovima.</a:t>
                      </a:r>
                      <a:endParaRPr kumimoji="0" lang="hr-HR" sz="24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0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MS </a:t>
            </a:r>
            <a:r>
              <a:rPr lang="hr-HR" dirty="0" err="1" smtClean="0"/>
              <a:t>Powerpoint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80920" cy="4525962"/>
          </a:xfrm>
        </p:spPr>
        <p:txBody>
          <a:bodyPr/>
          <a:lstStyle/>
          <a:p>
            <a:pPr algn="just" eaLnBrk="1" hangingPunct="1">
              <a:defRPr/>
            </a:pPr>
            <a:r>
              <a:rPr lang="hr-HR" sz="2800" dirty="0" smtClean="0">
                <a:latin typeface="Franklin Gothic Book" pitchFamily="34" charset="0"/>
              </a:rPr>
              <a:t>Jedan od </a:t>
            </a:r>
            <a:r>
              <a:rPr lang="hr-HR" sz="2800" dirty="0">
                <a:latin typeface="Franklin Gothic Book" pitchFamily="34" charset="0"/>
              </a:rPr>
              <a:t>najpopularnijih </a:t>
            </a:r>
            <a:r>
              <a:rPr lang="hr-HR" sz="2800" dirty="0" smtClean="0">
                <a:latin typeface="Franklin Gothic Book" pitchFamily="34" charset="0"/>
              </a:rPr>
              <a:t>programa </a:t>
            </a:r>
            <a:r>
              <a:rPr lang="hr-HR" sz="2800" dirty="0">
                <a:latin typeface="Franklin Gothic Book" pitchFamily="34" charset="0"/>
              </a:rPr>
              <a:t>za izradu i prikaz prezentacija je </a:t>
            </a:r>
            <a:r>
              <a:rPr lang="hr-HR" sz="2800" b="1" i="1" dirty="0">
                <a:latin typeface="Franklin Gothic Book" pitchFamily="34" charset="0"/>
              </a:rPr>
              <a:t>MS</a:t>
            </a:r>
            <a:r>
              <a:rPr lang="hr-HR" sz="2800" dirty="0" smtClean="0">
                <a:latin typeface="Franklin Gothic Book" pitchFamily="34" charset="0"/>
              </a:rPr>
              <a:t> </a:t>
            </a:r>
            <a:r>
              <a:rPr lang="hr-HR" sz="2800" b="1" i="1" dirty="0" smtClean="0">
                <a:latin typeface="Franklin Gothic Book" pitchFamily="34" charset="0"/>
              </a:rPr>
              <a:t>PowerPoint,</a:t>
            </a:r>
            <a:r>
              <a:rPr lang="hr-HR" sz="2800" dirty="0" smtClean="0">
                <a:latin typeface="Franklin Gothic Book" pitchFamily="34" charset="0"/>
              </a:rPr>
              <a:t> sastavni dio </a:t>
            </a:r>
            <a:r>
              <a:rPr lang="hr-HR" sz="2800" b="1" i="1" dirty="0">
                <a:latin typeface="Franklin Gothic Book" pitchFamily="34" charset="0"/>
              </a:rPr>
              <a:t>paketa MS Office</a:t>
            </a:r>
            <a:r>
              <a:rPr lang="hr-HR" sz="2800" dirty="0" smtClean="0">
                <a:latin typeface="Franklin Gothic Book" pitchFamily="34" charset="0"/>
              </a:rPr>
              <a:t>.</a:t>
            </a:r>
            <a:endParaRPr lang="en-US" sz="2800" dirty="0" smtClean="0">
              <a:latin typeface="Franklin Gothic Book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9248"/>
          <a:stretch/>
        </p:blipFill>
        <p:spPr>
          <a:xfrm>
            <a:off x="5148064" y="3058670"/>
            <a:ext cx="3096344" cy="318576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87979"/>
            <a:ext cx="3744416" cy="2491739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4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74" y="1582341"/>
            <a:ext cx="6133589" cy="441842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imes New Roman" pitchFamily="18" charset="0"/>
              </a:rPr>
              <a:t>Prozor programa PowerPoint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  <p:grpSp>
        <p:nvGrpSpPr>
          <p:cNvPr id="7" name="Grupa 13"/>
          <p:cNvGrpSpPr/>
          <p:nvPr/>
        </p:nvGrpSpPr>
        <p:grpSpPr>
          <a:xfrm>
            <a:off x="2732567" y="2675831"/>
            <a:ext cx="5697085" cy="3095625"/>
            <a:chOff x="2762703" y="2658103"/>
            <a:chExt cx="5697085" cy="3095625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2762703" y="2658103"/>
              <a:ext cx="1035411" cy="30956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815327" y="5445125"/>
              <a:ext cx="4644461" cy="2889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3988095" y="2835207"/>
              <a:ext cx="4464050" cy="254800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3108" y="3084498"/>
            <a:ext cx="25193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hr-HR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93558" y="6181710"/>
            <a:ext cx="4067175" cy="44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endParaRPr lang="hr-HR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000496" y="1428736"/>
            <a:ext cx="4429156" cy="571504"/>
          </a:xfrm>
          <a:prstGeom prst="wedgeRectCallout">
            <a:avLst>
              <a:gd name="adj1" fmla="val -16078"/>
              <a:gd name="adj2" fmla="val 21076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b="1" smtClean="0">
                <a:solidFill>
                  <a:schemeClr val="accent1">
                    <a:lumMod val="50000"/>
                  </a:schemeClr>
                </a:solidFill>
              </a:rPr>
              <a:t>Okno slajda </a:t>
            </a:r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– radno područje</a:t>
            </a:r>
            <a:r>
              <a:rPr lang="pl-PL" sz="24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hr-HR" sz="240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4786314" y="6000768"/>
            <a:ext cx="2571768" cy="571504"/>
          </a:xfrm>
          <a:prstGeom prst="wedgeRectCallout">
            <a:avLst>
              <a:gd name="adj1" fmla="val 9056"/>
              <a:gd name="adj2" fmla="val -10518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5000"/>
              </a:lnSpc>
              <a:buClr>
                <a:srgbClr val="FFCC66"/>
              </a:buClr>
              <a:buSzPct val="75000"/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Okno bilježaka.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170121" y="1582341"/>
            <a:ext cx="2653167" cy="1428760"/>
          </a:xfrm>
          <a:prstGeom prst="wedgeRectCallout">
            <a:avLst>
              <a:gd name="adj1" fmla="val 44290"/>
              <a:gd name="adj2" fmla="val 8528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Kartica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Slajdovi </a:t>
            </a:r>
          </a:p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</a:p>
          <a:p>
            <a:pPr algn="ctr">
              <a:defRPr/>
            </a:pPr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kartica </a:t>
            </a:r>
            <a:r>
              <a:rPr lang="hr-HR" sz="2400" b="1" dirty="0" smtClean="0">
                <a:solidFill>
                  <a:schemeClr val="accent1">
                    <a:lumMod val="50000"/>
                  </a:schemeClr>
                </a:solidFill>
              </a:rPr>
              <a:t>Struktura.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hr-H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Kartice: Struktura ; slajdovi 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grpSp>
        <p:nvGrpSpPr>
          <p:cNvPr id="8" name="Grupa 7"/>
          <p:cNvGrpSpPr/>
          <p:nvPr/>
        </p:nvGrpSpPr>
        <p:grpSpPr>
          <a:xfrm>
            <a:off x="6215074" y="1643050"/>
            <a:ext cx="2571768" cy="4643470"/>
            <a:chOff x="5429256" y="1142984"/>
            <a:chExt cx="2881313" cy="5327650"/>
          </a:xfrm>
        </p:grpSpPr>
        <p:pic>
          <p:nvPicPr>
            <p:cNvPr id="6" name="Picture 5" descr="PWP_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256" y="1142984"/>
              <a:ext cx="2881313" cy="532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143635" y="1142984"/>
              <a:ext cx="752459" cy="23150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2643174" y="2000240"/>
            <a:ext cx="3857652" cy="1571636"/>
          </a:xfrm>
          <a:prstGeom prst="wedgeRectCallout">
            <a:avLst>
              <a:gd name="adj1" fmla="val 55831"/>
              <a:gd name="adj2" fmla="val 104217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Prikazuje strukturiran tekst slajdova </a:t>
            </a:r>
            <a:b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(za planiranje prezentacije i bilježenje ideja).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pic>
        <p:nvPicPr>
          <p:cNvPr id="11" name="Picture 5" descr="PWP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428736"/>
            <a:ext cx="2129590" cy="4689492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28596" y="1428736"/>
            <a:ext cx="719138" cy="288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714612" y="4572008"/>
            <a:ext cx="3071834" cy="1214446"/>
          </a:xfrm>
          <a:prstGeom prst="wedgeRectCallout">
            <a:avLst>
              <a:gd name="adj1" fmla="val -68404"/>
              <a:gd name="adj2" fmla="val -10632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Omogućava pregled slajdova prikazanih u obliku minijatura. 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11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Okno bilježaka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Franklin Gothic Book" pitchFamily="34" charset="0"/>
              </a:rPr>
              <a:t>Za unos bilježaka koje se odnose na trenutni slajd.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sz="1200" dirty="0" smtClean="0"/>
          </a:p>
          <a:p>
            <a:r>
              <a:rPr lang="hr-HR" dirty="0" smtClean="0">
                <a:latin typeface="Franklin Gothic Book" pitchFamily="34" charset="0"/>
              </a:rPr>
              <a:t>Bilješke se mogu </a:t>
            </a:r>
            <a:r>
              <a:rPr lang="hr-HR" b="1" i="1" dirty="0" smtClean="0">
                <a:latin typeface="Franklin Gothic Book" pitchFamily="34" charset="0"/>
              </a:rPr>
              <a:t>ispisati </a:t>
            </a:r>
            <a:r>
              <a:rPr lang="hr-HR" dirty="0" smtClean="0">
                <a:latin typeface="Franklin Gothic Book" pitchFamily="34" charset="0"/>
              </a:rPr>
              <a:t/>
            </a:r>
            <a:br>
              <a:rPr lang="hr-HR" dirty="0" smtClean="0">
                <a:latin typeface="Franklin Gothic Book" pitchFamily="34" charset="0"/>
              </a:rPr>
            </a:br>
            <a:r>
              <a:rPr lang="hr-HR" dirty="0" smtClean="0">
                <a:latin typeface="Franklin Gothic Book" pitchFamily="34" charset="0"/>
              </a:rPr>
              <a:t>pa rabiti tijekom izlaganja </a:t>
            </a:r>
            <a:br>
              <a:rPr lang="hr-HR" dirty="0" smtClean="0">
                <a:latin typeface="Franklin Gothic Book" pitchFamily="34" charset="0"/>
              </a:rPr>
            </a:br>
            <a:r>
              <a:rPr lang="hr-HR" dirty="0" smtClean="0">
                <a:latin typeface="Franklin Gothic Book" pitchFamily="34" charset="0"/>
              </a:rPr>
              <a:t>ili rabiti </a:t>
            </a:r>
            <a:r>
              <a:rPr lang="hr-HR" b="1" i="1" dirty="0" smtClean="0">
                <a:latin typeface="Franklin Gothic Book" pitchFamily="34" charset="0"/>
              </a:rPr>
              <a:t>kao brošure </a:t>
            </a:r>
            <a:r>
              <a:rPr lang="hr-HR" dirty="0" smtClean="0">
                <a:latin typeface="Franklin Gothic Book" pitchFamily="34" charset="0"/>
              </a:rPr>
              <a:t/>
            </a:r>
            <a:br>
              <a:rPr lang="hr-HR" dirty="0" smtClean="0">
                <a:latin typeface="Franklin Gothic Book" pitchFamily="34" charset="0"/>
              </a:rPr>
            </a:br>
            <a:r>
              <a:rPr lang="hr-HR" dirty="0" smtClean="0">
                <a:latin typeface="Franklin Gothic Book" pitchFamily="34" charset="0"/>
              </a:rPr>
              <a:t>namijenjene publici. 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  <p:pic>
        <p:nvPicPr>
          <p:cNvPr id="6" name="Picture 5" descr="PWP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285992"/>
            <a:ext cx="5072098" cy="11791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Slika 7" descr="Izrezak.JPG"/>
          <p:cNvPicPr>
            <a:picLocks noChangeAspect="1"/>
          </p:cNvPicPr>
          <p:nvPr/>
        </p:nvPicPr>
        <p:blipFill>
          <a:blip r:embed="rId3" cstate="print"/>
          <a:srcRect l="9756" t="5070" r="9756" b="3668"/>
          <a:stretch>
            <a:fillRect/>
          </a:stretch>
        </p:blipFill>
        <p:spPr>
          <a:xfrm>
            <a:off x="5004048" y="3573016"/>
            <a:ext cx="2643206" cy="288349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97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Okno slajda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Franklin Gothic Book" pitchFamily="34" charset="0"/>
              </a:rPr>
              <a:t>Prikazuje </a:t>
            </a:r>
            <a:r>
              <a:rPr lang="hr-HR" b="1" i="1" dirty="0" smtClean="0">
                <a:solidFill>
                  <a:schemeClr val="accent2">
                    <a:lumMod val="50000"/>
                  </a:schemeClr>
                </a:solidFill>
                <a:latin typeface="Franklin Gothic Book" pitchFamily="34" charset="0"/>
              </a:rPr>
              <a:t>trenutni slajd</a:t>
            </a:r>
            <a:r>
              <a:rPr lang="hr-HR" dirty="0" smtClean="0">
                <a:latin typeface="Franklin Gothic Book" pitchFamily="34" charset="0"/>
              </a:rPr>
              <a:t>. Na slajd prikazan u oknu slajda može se dodavati tekst  i ostali objekti. </a:t>
            </a:r>
          </a:p>
          <a:p>
            <a:r>
              <a:rPr lang="hr-HR" dirty="0" smtClean="0">
                <a:latin typeface="Franklin Gothic Book" pitchFamily="34" charset="0"/>
              </a:rPr>
              <a:t>Uneseni sadržaj </a:t>
            </a:r>
            <a:br>
              <a:rPr lang="hr-HR" dirty="0" smtClean="0">
                <a:latin typeface="Franklin Gothic Book" pitchFamily="34" charset="0"/>
              </a:rPr>
            </a:br>
            <a:r>
              <a:rPr lang="hr-HR" dirty="0" smtClean="0">
                <a:latin typeface="Franklin Gothic Book" pitchFamily="34" charset="0"/>
              </a:rPr>
              <a:t>se proizvoljno</a:t>
            </a:r>
            <a:br>
              <a:rPr lang="hr-HR" dirty="0" smtClean="0">
                <a:latin typeface="Franklin Gothic Book" pitchFamily="34" charset="0"/>
              </a:rPr>
            </a:br>
            <a:r>
              <a:rPr lang="hr-HR" dirty="0" smtClean="0">
                <a:latin typeface="Franklin Gothic Book" pitchFamily="34" charset="0"/>
              </a:rPr>
              <a:t>oblikuje. </a:t>
            </a:r>
          </a:p>
          <a:p>
            <a:endParaRPr lang="hr-HR" dirty="0">
              <a:latin typeface="Franklin Gothic Book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04761"/>
            <a:ext cx="4964244" cy="36777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2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2" r="32990"/>
          <a:stretch/>
        </p:blipFill>
        <p:spPr>
          <a:xfrm>
            <a:off x="5146314" y="3929892"/>
            <a:ext cx="1967272" cy="9815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/>
            <a:r>
              <a:rPr lang="hr-HR" dirty="0" smtClean="0">
                <a:latin typeface="Franklin Gothic Book" pitchFamily="34" charset="0"/>
              </a:rPr>
              <a:t>PowerPoint </a:t>
            </a:r>
            <a:r>
              <a:rPr lang="hr-HR" dirty="0">
                <a:latin typeface="Franklin Gothic Book" pitchFamily="34" charset="0"/>
              </a:rPr>
              <a:t>dokument može se prikazati u više prikaza:</a:t>
            </a: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smtClean="0">
                <a:latin typeface="Franklin Gothic Book" pitchFamily="34" charset="0"/>
              </a:rPr>
              <a:t>Normalno,</a:t>
            </a:r>
            <a:endParaRPr lang="hr-HR" b="1" i="1" dirty="0">
              <a:latin typeface="Franklin Gothic Book" pitchFamily="34" charset="0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smtClean="0">
                <a:latin typeface="Franklin Gothic Book" pitchFamily="34" charset="0"/>
              </a:rPr>
              <a:t>Sortiranje slajdova,</a:t>
            </a:r>
            <a:endParaRPr lang="hr-HR" b="1" i="1" dirty="0">
              <a:latin typeface="Franklin Gothic Book" pitchFamily="34" charset="0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smtClean="0">
                <a:latin typeface="Franklin Gothic Book" pitchFamily="34" charset="0"/>
              </a:rPr>
              <a:t>Prikaz za čitanje,</a:t>
            </a:r>
            <a:endParaRPr lang="hr-HR" b="1" i="1" dirty="0">
              <a:latin typeface="Franklin Gothic Book" pitchFamily="34" charset="0"/>
            </a:endParaRPr>
          </a:p>
          <a:p>
            <a:pPr marL="971550" lvl="1" indent="-514350">
              <a:buSzPct val="100000"/>
              <a:buFont typeface="+mj-lt"/>
              <a:buAutoNum type="arabicPeriod"/>
            </a:pPr>
            <a:r>
              <a:rPr lang="hr-HR" b="1" i="1" dirty="0" err="1" smtClean="0">
                <a:latin typeface="Franklin Gothic Book" pitchFamily="34" charset="0"/>
              </a:rPr>
              <a:t>Dijaprojekcija</a:t>
            </a:r>
            <a:r>
              <a:rPr lang="hr-HR" b="1" i="1" dirty="0" smtClean="0">
                <a:latin typeface="Franklin Gothic Book" pitchFamily="34" charset="0"/>
              </a:rPr>
              <a:t>.</a:t>
            </a:r>
            <a:endParaRPr lang="en-US" b="1" i="1" dirty="0">
              <a:latin typeface="Franklin Gothic Book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60508" y="3770756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88320" y="468187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06055" y="468187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6516688" y="4146550"/>
            <a:ext cx="390525" cy="5778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128818" y="379698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416549" y="299666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6516686" y="4153953"/>
            <a:ext cx="390525" cy="5778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129336" y="4153953"/>
            <a:ext cx="390525" cy="5778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5738811" y="4157128"/>
            <a:ext cx="390525" cy="5778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5348286" y="4146015"/>
            <a:ext cx="406400" cy="5778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9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effectLst>
                  <a:reflection blurRad="12700" stA="48000" endA="300" endPos="55000" dir="5400000" sy="-90000" algn="bl" rotWithShape="0"/>
                </a:effectLst>
              </a:rPr>
              <a:t>Prikazi programa PowerPoint</a:t>
            </a:r>
            <a:endParaRPr lang="hr-HR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4294967295"/>
          </p:nvPr>
        </p:nvSpPr>
        <p:spPr>
          <a:xfrm>
            <a:off x="0" y="6497638"/>
            <a:ext cx="1382713" cy="360362"/>
          </a:xfrm>
        </p:spPr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r="2006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Rezervirano mjesto slike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 b="2071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80" y="4033770"/>
            <a:ext cx="3167784" cy="25052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24421" y="4123450"/>
            <a:ext cx="1807319" cy="928694"/>
          </a:xfrm>
          <a:prstGeom prst="wedgeRectCallout">
            <a:avLst>
              <a:gd name="adj1" fmla="val 39094"/>
              <a:gd name="adj2" fmla="val -12648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dirty="0">
                <a:solidFill>
                  <a:schemeClr val="accent1">
                    <a:lumMod val="50000"/>
                  </a:schemeClr>
                </a:solidFill>
              </a:rPr>
              <a:t>Prikaz </a:t>
            </a:r>
            <a:r>
              <a:rPr lang="hr-HR" sz="2400" b="1" i="1" dirty="0" smtClean="0">
                <a:solidFill>
                  <a:schemeClr val="accent1">
                    <a:lumMod val="50000"/>
                  </a:schemeClr>
                </a:solidFill>
              </a:rPr>
              <a:t>Normalno.</a:t>
            </a:r>
            <a:endParaRPr lang="hr-HR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altLang="zh-CN" sz="24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6156176" y="4143380"/>
            <a:ext cx="2580597" cy="928694"/>
          </a:xfrm>
          <a:prstGeom prst="wedgeRectCallout">
            <a:avLst>
              <a:gd name="adj1" fmla="val -41287"/>
              <a:gd name="adj2" fmla="val -91746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Alat za sortiranje slajdova.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r-HR" altLang="zh-CN" sz="24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156177" y="5445224"/>
            <a:ext cx="2016224" cy="864096"/>
          </a:xfrm>
          <a:prstGeom prst="wedgeRectCallout">
            <a:avLst>
              <a:gd name="adj1" fmla="val -74516"/>
              <a:gd name="adj2" fmla="val -16111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400" dirty="0" smtClean="0">
                <a:solidFill>
                  <a:schemeClr val="accent1">
                    <a:lumMod val="50000"/>
                  </a:schemeClr>
                </a:solidFill>
              </a:rPr>
              <a:t>Prikaz za čitanje.</a:t>
            </a:r>
            <a:endParaRPr lang="hr-H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PWP_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549333"/>
            <a:ext cx="6880761" cy="364333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Kretanje kroz dijaprojekciju</a:t>
            </a: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Sanda, 2015.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1EDB7-747B-493C-8632-2FFDF74C8276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214414" y="4728894"/>
            <a:ext cx="1441449" cy="42862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28728" y="2071678"/>
            <a:ext cx="2263775" cy="1015663"/>
          </a:xfrm>
          <a:prstGeom prst="rect">
            <a:avLst/>
          </a:prstGeom>
          <a:solidFill>
            <a:srgbClr val="23294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hr-HR" sz="240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hr-HR" sz="2400">
              <a:solidFill>
                <a:schemeClr val="hlink"/>
              </a:solidFill>
            </a:endParaRPr>
          </a:p>
        </p:txBody>
      </p:sp>
      <p:sp>
        <p:nvSpPr>
          <p:cNvPr id="11" name="AutoShape 16"/>
          <p:cNvSpPr>
            <a:spLocks/>
          </p:cNvSpPr>
          <p:nvPr/>
        </p:nvSpPr>
        <p:spPr bwMode="auto">
          <a:xfrm>
            <a:off x="3635375" y="2060576"/>
            <a:ext cx="360363" cy="2584534"/>
          </a:xfrm>
          <a:prstGeom prst="leftBrace">
            <a:avLst>
              <a:gd name="adj1" fmla="val 6160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4702596" y="4829575"/>
            <a:ext cx="2736013" cy="857256"/>
          </a:xfrm>
          <a:prstGeom prst="wedgeRectCallout">
            <a:avLst>
              <a:gd name="adj1" fmla="val -122914"/>
              <a:gd name="adj2" fmla="val -35809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CC0000"/>
              </a:buClr>
              <a:buSzPct val="75000"/>
              <a:defRPr/>
            </a:pPr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alatna traka </a:t>
            </a:r>
            <a:r>
              <a:rPr lang="hr-HR" sz="2400" b="1" smtClean="0">
                <a:solidFill>
                  <a:schemeClr val="accent1">
                    <a:lumMod val="50000"/>
                  </a:schemeClr>
                </a:solidFill>
              </a:rPr>
              <a:t>Dijaprojekcija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altLang="zh-CN" sz="2200" smtClean="0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.</a:t>
            </a: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1" y="1884243"/>
            <a:ext cx="1637414" cy="2187699"/>
          </a:xfrm>
          <a:prstGeom prst="rect">
            <a:avLst/>
          </a:prstGeom>
        </p:spPr>
      </p:pic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928662" y="2857496"/>
            <a:ext cx="2307385" cy="1214446"/>
          </a:xfrm>
          <a:prstGeom prst="wedgeRectCallout">
            <a:avLst>
              <a:gd name="adj1" fmla="val 69596"/>
              <a:gd name="adj2" fmla="val -6648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hr-HR" sz="2400" smtClean="0">
                <a:solidFill>
                  <a:schemeClr val="accent1">
                    <a:lumMod val="50000"/>
                  </a:schemeClr>
                </a:solidFill>
              </a:rPr>
              <a:t>naredbe kontekstualnog izbornika</a:t>
            </a:r>
          </a:p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altLang="zh-CN" sz="2200" smtClean="0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.</a:t>
            </a:r>
            <a:endParaRPr lang="hr-HR" altLang="zh-CN" sz="2200" dirty="0" smtClean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199862" y="2465404"/>
            <a:ext cx="1637414" cy="24405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146697" y="1855855"/>
            <a:ext cx="1743739" cy="226524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6"/>
          <a:stretch/>
        </p:blipFill>
        <p:spPr>
          <a:xfrm>
            <a:off x="1900946" y="5335422"/>
            <a:ext cx="2155615" cy="133678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3" r="85886"/>
          <a:stretch/>
        </p:blipFill>
        <p:spPr>
          <a:xfrm>
            <a:off x="1498421" y="4763386"/>
            <a:ext cx="436718" cy="373337"/>
          </a:xfrm>
          <a:prstGeom prst="rect">
            <a:avLst/>
          </a:prstGeom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4143372" y="1835084"/>
            <a:ext cx="1728788" cy="228601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1825523" y="5258203"/>
            <a:ext cx="2321174" cy="1460137"/>
          </a:xfrm>
          <a:prstGeom prst="wedgeRectCallout">
            <a:avLst>
              <a:gd name="adj1" fmla="val -59100"/>
              <a:gd name="adj2" fmla="val -5258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altLang="zh-CN" sz="2200" dirty="0" smtClean="0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.</a:t>
            </a:r>
            <a:endParaRPr lang="hr-HR" altLang="zh-CN" sz="2200" dirty="0">
              <a:solidFill>
                <a:schemeClr val="accent1">
                  <a:lumMod val="5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58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dijaprojekcija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96472"/>
              </p:ext>
            </p:extLst>
          </p:nvPr>
        </p:nvGraphicFramePr>
        <p:xfrm>
          <a:off x="467544" y="1628800"/>
          <a:ext cx="8280920" cy="334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92937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 smtClean="0">
                          <a:latin typeface="Franklin Gothic Book" pitchFamily="34" charset="0"/>
                        </a:rPr>
                        <a:t>Vježba 4.</a:t>
                      </a:r>
                      <a:endParaRPr lang="hr-HR" sz="2800" dirty="0">
                        <a:latin typeface="Franklin Gothic Book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4798">
                <a:tc>
                  <a:txBody>
                    <a:bodyPr/>
                    <a:lstStyle/>
                    <a:p>
                      <a:pPr marL="180975" indent="0" eaLnBrk="1" hangingPunct="1">
                        <a:buClr>
                          <a:srgbClr val="DF980B"/>
                        </a:buClr>
                        <a:defRPr/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Isprobati ponude alatne trake </a:t>
                      </a:r>
                      <a:r>
                        <a:rPr kumimoji="0" lang="hr-HR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Dijaprojekcija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hr-HR" sz="24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180975" indent="0" algn="just" eaLnBrk="1" hangingPunct="1">
                        <a:buClr>
                          <a:srgbClr val="DF980B"/>
                        </a:buClr>
                        <a:defRPr/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Isprobati 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mogućnosti pisaljke </a:t>
                      </a: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obilježavajući dijelove slajda po vlastitom odabiru.</a:t>
                      </a:r>
                      <a:endParaRPr kumimoji="0" lang="hr-HR" sz="24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  <a:tr h="684000">
                <a:tc>
                  <a:txBody>
                    <a:bodyPr/>
                    <a:lstStyle/>
                    <a:p>
                      <a:pPr marL="180975" indent="0" algn="just" eaLnBrk="1" hangingPunct="1">
                        <a:buClr>
                          <a:srgbClr val="DF980B"/>
                        </a:buClr>
                        <a:defRPr/>
                      </a:pPr>
                      <a:r>
                        <a:rPr kumimoji="0" lang="hr-HR" sz="2400" b="0" kern="1200" dirty="0" smtClean="0">
                          <a:solidFill>
                            <a:schemeClr val="bg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Zatvoriti datoteku uz pohranu načinjenih promjena.</a:t>
                      </a:r>
                      <a:endParaRPr kumimoji="0" lang="hr-HR" sz="2400" b="0" kern="1200" dirty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42621"/>
            <a:ext cx="6448300" cy="36617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266469"/>
            <a:ext cx="2176642" cy="287131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</a:t>
            </a:r>
            <a:r>
              <a:rPr lang="en-US" dirty="0"/>
              <a:t> </a:t>
            </a:r>
            <a:r>
              <a:rPr lang="hr-HR" dirty="0"/>
              <a:t>datoteke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289467" y="2782729"/>
            <a:ext cx="3218212" cy="257354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sr-Latn-CS" sz="39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799080" y="4558360"/>
            <a:ext cx="6036161" cy="27489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821852" y="5631570"/>
            <a:ext cx="837732" cy="23484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877130" y="2678374"/>
            <a:ext cx="254967" cy="4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117372" y="4465734"/>
            <a:ext cx="254967" cy="4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7602099" y="5326235"/>
            <a:ext cx="254967" cy="4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796135" y="908720"/>
            <a:ext cx="2585917" cy="1221903"/>
          </a:xfrm>
          <a:prstGeom prst="wedgeRectCallout">
            <a:avLst>
              <a:gd name="adj1" fmla="val -33227"/>
              <a:gd name="adj2" fmla="val 11030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6350" indent="-6350" algn="ctr">
              <a:lnSpc>
                <a:spcPct val="110000"/>
              </a:lnSpc>
              <a:spcAft>
                <a:spcPct val="40000"/>
              </a:spcAft>
              <a:buClr>
                <a:srgbClr val="CC0000"/>
              </a:buClr>
              <a:buFont typeface="Garamond" pitchFamily="18" charset="0"/>
              <a:buNone/>
              <a:defRPr/>
            </a:pPr>
            <a:r>
              <a:rPr lang="hr-HR" sz="2200" dirty="0">
                <a:solidFill>
                  <a:schemeClr val="accent2">
                    <a:lumMod val="50000"/>
                  </a:schemeClr>
                </a:solidFill>
              </a:rPr>
              <a:t>Treba odabrati </a:t>
            </a: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</a:rPr>
              <a:t>mjest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pohrane.</a:t>
            </a:r>
            <a:endParaRPr lang="hr-HR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89917" y="4846819"/>
            <a:ext cx="1895177" cy="893861"/>
          </a:xfrm>
          <a:prstGeom prst="wedgeRectCallout">
            <a:avLst>
              <a:gd name="adj1" fmla="val 84915"/>
              <a:gd name="adj2" fmla="val -62498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Up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is</a:t>
            </a:r>
            <a:r>
              <a:rPr lang="hr-HR" sz="2200" dirty="0" err="1">
                <a:solidFill>
                  <a:schemeClr val="accent2">
                    <a:lumMod val="50000"/>
                  </a:schemeClr>
                </a:solidFill>
              </a:rPr>
              <a:t>ati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2200" b="1" i="1" dirty="0">
                <a:solidFill>
                  <a:schemeClr val="accent2">
                    <a:lumMod val="50000"/>
                  </a:schemeClr>
                </a:solidFill>
              </a:rPr>
              <a:t>naziv datoteke</a:t>
            </a:r>
            <a:r>
              <a:rPr lang="hr-HR" sz="2400" dirty="0"/>
              <a:t>.</a:t>
            </a: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188686" y="1547158"/>
            <a:ext cx="642587" cy="29351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65067" y="2210818"/>
            <a:ext cx="1741863" cy="33050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1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42889"/>
          <a:stretch/>
        </p:blipFill>
        <p:spPr>
          <a:xfrm>
            <a:off x="1043608" y="3001687"/>
            <a:ext cx="7298670" cy="2530803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</a:t>
            </a:r>
            <a:r>
              <a:rPr lang="en-US" dirty="0"/>
              <a:t> </a:t>
            </a:r>
            <a:r>
              <a:rPr lang="hr-HR" dirty="0"/>
              <a:t>datoteke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1370781"/>
          </a:xfrm>
        </p:spPr>
        <p:txBody>
          <a:bodyPr/>
          <a:lstStyle/>
          <a:p>
            <a:pPr algn="just"/>
            <a:r>
              <a:rPr lang="hr-HR" sz="2800" dirty="0">
                <a:latin typeface="Franklin Gothic Book" pitchFamily="34" charset="0"/>
              </a:rPr>
              <a:t>Program </a:t>
            </a:r>
            <a:r>
              <a:rPr lang="hr-HR" sz="2800" dirty="0" smtClean="0">
                <a:latin typeface="Franklin Gothic Book" pitchFamily="34" charset="0"/>
              </a:rPr>
              <a:t>PowerPoint </a:t>
            </a:r>
            <a:r>
              <a:rPr lang="hr-HR" sz="2800" dirty="0">
                <a:latin typeface="Franklin Gothic Book" pitchFamily="34" charset="0"/>
              </a:rPr>
              <a:t>nudi mogućnost spremanja datoteke u nekoliko </a:t>
            </a:r>
            <a:r>
              <a:rPr lang="hr-HR" sz="2800" b="1" i="1" dirty="0">
                <a:latin typeface="Franklin Gothic Book" pitchFamily="34" charset="0"/>
              </a:rPr>
              <a:t>raznih </a:t>
            </a:r>
            <a:r>
              <a:rPr lang="hr-HR" sz="2800" b="1" i="1" dirty="0" smtClean="0">
                <a:latin typeface="Franklin Gothic Book" pitchFamily="34" charset="0"/>
              </a:rPr>
              <a:t>oblika </a:t>
            </a:r>
            <a:r>
              <a:rPr lang="hr-HR" sz="2800" dirty="0" smtClean="0">
                <a:latin typeface="Franklin Gothic Book" pitchFamily="34" charset="0"/>
              </a:rPr>
              <a:t>(formata).</a:t>
            </a:r>
            <a:endParaRPr lang="en-US" sz="2800" dirty="0">
              <a:latin typeface="Franklin Gothic Book" pitchFamily="34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21755" y="3394138"/>
            <a:ext cx="5948468" cy="2127888"/>
          </a:xfrm>
          <a:prstGeom prst="roundRect">
            <a:avLst>
              <a:gd name="adj" fmla="val 1694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r-HR" sz="390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3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Spremanje datoteke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04074"/>
              </p:ext>
            </p:extLst>
          </p:nvPr>
        </p:nvGraphicFramePr>
        <p:xfrm>
          <a:off x="467544" y="1628800"/>
          <a:ext cx="7704856" cy="310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792088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 smtClean="0">
                          <a:latin typeface="Franklin Gothic Book" pitchFamily="34" charset="0"/>
                        </a:rPr>
                        <a:t>Vježba 1.</a:t>
                      </a:r>
                      <a:endParaRPr lang="hr-HR" sz="2800" dirty="0">
                        <a:latin typeface="Franklin Gothic Book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80120">
                <a:tc>
                  <a:txBody>
                    <a:bodyPr/>
                    <a:lstStyle/>
                    <a:p>
                      <a:pPr marL="180975" indent="0" algn="just">
                        <a:defRPr/>
                      </a:pPr>
                      <a:r>
                        <a:rPr kumimoji="0" lang="hr-HR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Pokrenuti program PowerPoint 2010. S pokretanjem programa otvorit će se nova, prazna datoteka. </a:t>
                      </a:r>
                      <a:endParaRPr kumimoji="0" lang="hr-HR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236430">
                <a:tc>
                  <a:txBody>
                    <a:bodyPr/>
                    <a:lstStyle/>
                    <a:p>
                      <a:pPr marL="180975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solidFill>
                            <a:schemeClr val="bg2"/>
                          </a:solidFill>
                        </a:rPr>
                        <a:t>Datoteku spremiti </a:t>
                      </a:r>
                      <a:r>
                        <a:rPr lang="hr-HR" sz="2400" b="1" i="1" dirty="0" smtClean="0">
                          <a:solidFill>
                            <a:schemeClr val="bg2"/>
                          </a:solidFill>
                        </a:rPr>
                        <a:t>na radnu površinu  </a:t>
                      </a:r>
                      <a:r>
                        <a:rPr lang="hr-HR" sz="2400" dirty="0" smtClean="0">
                          <a:solidFill>
                            <a:schemeClr val="bg2"/>
                          </a:solidFill>
                        </a:rPr>
                        <a:t>svog računala. Naziv datoteke neka je </a:t>
                      </a:r>
                      <a:r>
                        <a:rPr kumimoji="0" lang="en-US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jednak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vlastitom </a:t>
                      </a:r>
                      <a:r>
                        <a:rPr kumimoji="0" lang="hr-HR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prez</a:t>
                      </a:r>
                      <a:r>
                        <a:rPr kumimoji="0" lang="en-US" sz="2400" b="1" i="1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imenu</a:t>
                      </a:r>
                      <a:r>
                        <a:rPr lang="hr-HR" sz="240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endParaRPr kumimoji="0" lang="hr-HR" sz="2400" b="0" kern="1200" dirty="0" smtClean="0">
                        <a:solidFill>
                          <a:schemeClr val="bg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9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Oblik i Ikona </a:t>
            </a:r>
            <a:r>
              <a:rPr lang="hr-HR" dirty="0" err="1"/>
              <a:t>Powerpoint</a:t>
            </a:r>
            <a:r>
              <a:rPr lang="hr-HR" dirty="0"/>
              <a:t> datoteke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4163"/>
            <a:ext cx="8208912" cy="4525962"/>
          </a:xfrm>
        </p:spPr>
        <p:txBody>
          <a:bodyPr/>
          <a:lstStyle/>
          <a:p>
            <a:pPr algn="just" eaLnBrk="1" hangingPunct="1"/>
            <a:r>
              <a:rPr lang="hr-HR" sz="2800" spc="-80" dirty="0">
                <a:latin typeface="Franklin Gothic Book" pitchFamily="34" charset="0"/>
              </a:rPr>
              <a:t>Ako se </a:t>
            </a:r>
            <a:r>
              <a:rPr lang="hr-HR" sz="2800" spc="-80" dirty="0" smtClean="0">
                <a:latin typeface="Franklin Gothic Book" pitchFamily="34" charset="0"/>
              </a:rPr>
              <a:t>pri spremanju odabere </a:t>
            </a:r>
            <a:r>
              <a:rPr lang="hr-HR" sz="2800" spc="-80" dirty="0">
                <a:latin typeface="Franklin Gothic Book" pitchFamily="34" charset="0"/>
              </a:rPr>
              <a:t>oblik: </a:t>
            </a:r>
            <a:r>
              <a:rPr lang="hr-HR" sz="2800" b="1" i="1" spc="-80" dirty="0" smtClean="0">
                <a:latin typeface="Franklin Gothic Book" pitchFamily="34" charset="0"/>
              </a:rPr>
              <a:t>Prezentacija </a:t>
            </a:r>
            <a:r>
              <a:rPr lang="hr-HR" sz="2800" b="1" i="1" spc="-80" dirty="0">
                <a:latin typeface="Franklin Gothic Book" pitchFamily="34" charset="0"/>
              </a:rPr>
              <a:t>programa </a:t>
            </a:r>
            <a:r>
              <a:rPr lang="hr-HR" sz="2800" b="1" i="1" spc="-80" dirty="0" smtClean="0">
                <a:latin typeface="Franklin Gothic Book" pitchFamily="34" charset="0"/>
              </a:rPr>
              <a:t>PowerPoint</a:t>
            </a:r>
            <a:r>
              <a:rPr lang="hr-HR" sz="2800" spc="-80" dirty="0" smtClean="0">
                <a:latin typeface="Franklin Gothic Book" pitchFamily="34" charset="0"/>
              </a:rPr>
              <a:t>, nova </a:t>
            </a:r>
            <a:r>
              <a:rPr lang="hr-HR" sz="2800" spc="-80" dirty="0">
                <a:latin typeface="Franklin Gothic Book" pitchFamily="34" charset="0"/>
              </a:rPr>
              <a:t>datoteka </a:t>
            </a:r>
            <a:r>
              <a:rPr lang="hr-HR" sz="2800" spc="-80" dirty="0" smtClean="0">
                <a:latin typeface="Franklin Gothic Book" pitchFamily="34" charset="0"/>
              </a:rPr>
              <a:t>u nazivu dobiva </a:t>
            </a:r>
            <a:r>
              <a:rPr lang="hr-HR" sz="2800" spc="-80" dirty="0">
                <a:latin typeface="Franklin Gothic Book" pitchFamily="34" charset="0"/>
              </a:rPr>
              <a:t>nastavak </a:t>
            </a:r>
            <a:r>
              <a:rPr lang="hr-HR" sz="2800" b="1" i="1" spc="-80" dirty="0" smtClean="0">
                <a:latin typeface="Franklin Gothic Book" pitchFamily="34" charset="0"/>
              </a:rPr>
              <a:t>*.</a:t>
            </a:r>
            <a:r>
              <a:rPr lang="hr-HR" sz="2800" b="1" i="1" spc="-80" dirty="0" err="1" smtClean="0">
                <a:latin typeface="Franklin Gothic Book" pitchFamily="34" charset="0"/>
              </a:rPr>
              <a:t>pptx</a:t>
            </a:r>
            <a:r>
              <a:rPr lang="hr-HR" sz="2800" b="1" i="1" spc="-80" dirty="0" smtClean="0">
                <a:latin typeface="Franklin Gothic Book" pitchFamily="34" charset="0"/>
              </a:rPr>
              <a:t>, </a:t>
            </a:r>
            <a:r>
              <a:rPr lang="hr-HR" sz="2800" spc="-80" dirty="0" smtClean="0">
                <a:latin typeface="Franklin Gothic Book" pitchFamily="34" charset="0"/>
              </a:rPr>
              <a:t>a </a:t>
            </a:r>
            <a:r>
              <a:rPr lang="hr-HR" sz="2800" spc="-80" dirty="0" err="1" smtClean="0">
                <a:latin typeface="Franklin Gothic Book" pitchFamily="34" charset="0"/>
              </a:rPr>
              <a:t>prodočena</a:t>
            </a:r>
            <a:r>
              <a:rPr lang="hr-HR" sz="2800" spc="-80" dirty="0" smtClean="0">
                <a:latin typeface="Franklin Gothic Book" pitchFamily="34" charset="0"/>
              </a:rPr>
              <a:t> je odgovarajućom </a:t>
            </a:r>
            <a:r>
              <a:rPr lang="hr-HR" sz="2800" b="1" i="1" spc="-80" dirty="0" smtClean="0">
                <a:latin typeface="Franklin Gothic Book" pitchFamily="34" charset="0"/>
              </a:rPr>
              <a:t>ikonom:</a:t>
            </a:r>
          </a:p>
          <a:p>
            <a:pPr algn="just" eaLnBrk="1" hangingPunct="1"/>
            <a:endParaRPr lang="hr-HR" sz="2800" dirty="0" smtClean="0">
              <a:latin typeface="Franklin Gothic Book" pitchFamily="34" charset="0"/>
            </a:endParaRPr>
          </a:p>
          <a:p>
            <a:pPr algn="just" eaLnBrk="1" hangingPunct="1"/>
            <a:endParaRPr lang="hr-HR" sz="2800" dirty="0">
              <a:latin typeface="Franklin Gothic Book" pitchFamily="34" charset="0"/>
            </a:endParaRPr>
          </a:p>
          <a:p>
            <a:pPr algn="just" eaLnBrk="1" hangingPunct="1"/>
            <a:endParaRPr lang="hr-HR" sz="1200" dirty="0"/>
          </a:p>
          <a:p>
            <a:pPr algn="just" eaLnBrk="1" hangingPunct="1">
              <a:buFont typeface="Wingdings" pitchFamily="2" charset="2"/>
              <a:buNone/>
            </a:pPr>
            <a:r>
              <a:rPr lang="hr-HR" sz="2000" dirty="0"/>
              <a:t>	Napomena: datoteke starijih inačica </a:t>
            </a:r>
            <a:r>
              <a:rPr lang="hr-HR" sz="2000" dirty="0" smtClean="0"/>
              <a:t>imaju </a:t>
            </a:r>
            <a:r>
              <a:rPr lang="hr-HR" sz="2000" dirty="0"/>
              <a:t>nastavak </a:t>
            </a:r>
            <a:r>
              <a:rPr lang="hr-HR" sz="2000" dirty="0" smtClean="0"/>
              <a:t>*.</a:t>
            </a:r>
            <a:r>
              <a:rPr lang="hr-HR" sz="2000" dirty="0" err="1" smtClean="0"/>
              <a:t>ppt</a:t>
            </a:r>
            <a:r>
              <a:rPr lang="hr-HR" sz="2000" dirty="0" smtClean="0"/>
              <a:t>.</a:t>
            </a:r>
            <a:endParaRPr lang="hr-HR" sz="20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31" y="3595515"/>
            <a:ext cx="1413548" cy="173249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95516"/>
            <a:ext cx="1872208" cy="17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Prozor programa </a:t>
            </a:r>
            <a:r>
              <a:rPr lang="hr-HR" dirty="0" err="1"/>
              <a:t>powerpoint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4908"/>
              </p:ext>
            </p:extLst>
          </p:nvPr>
        </p:nvGraphicFramePr>
        <p:xfrm>
          <a:off x="467544" y="1628800"/>
          <a:ext cx="7704856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860744">
                <a:tc>
                  <a:txBody>
                    <a:bodyPr/>
                    <a:lstStyle/>
                    <a:p>
                      <a:pPr marL="457200" indent="-371475" algn="just" eaLnBrk="1" hangingPunct="1">
                        <a:buNone/>
                      </a:pPr>
                      <a:r>
                        <a:rPr lang="hr-HR" sz="2800" dirty="0" smtClean="0">
                          <a:latin typeface="Franklin Gothic Book" pitchFamily="34" charset="0"/>
                        </a:rPr>
                        <a:t>Vježba 2.</a:t>
                      </a:r>
                      <a:endParaRPr lang="hr-HR" sz="2800" dirty="0">
                        <a:latin typeface="Franklin Gothic Book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47568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30000"/>
                        </a:lnSpc>
                        <a:defRPr/>
                      </a:pPr>
                      <a:r>
                        <a:rPr kumimoji="0" lang="hr-HR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Pomoću upravo stvorene datoteke upoznati</a:t>
                      </a:r>
                      <a:r>
                        <a:rPr kumimoji="0" lang="hr-HR" sz="2400" b="1" i="1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glavne dijelove prozora programa PowerPoint </a:t>
                      </a:r>
                      <a:r>
                        <a:rPr kumimoji="0" lang="hr-HR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i njihove funkcije. </a:t>
                      </a:r>
                    </a:p>
                    <a:p>
                      <a:pPr marL="180975" indent="0" algn="just">
                        <a:lnSpc>
                          <a:spcPct val="130000"/>
                        </a:lnSpc>
                        <a:defRPr/>
                      </a:pPr>
                      <a:endParaRPr kumimoji="0" lang="hr-HR" sz="1200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 algn="just">
                        <a:buNone/>
                        <a:defRPr/>
                      </a:pPr>
                      <a:r>
                        <a:rPr kumimoji="0" lang="hr-HR" sz="24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  (Objašnjenja se nalaze na sljedećim slajdovima)</a:t>
                      </a:r>
                      <a:endParaRPr kumimoji="0" lang="hr-HR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25" y="1795926"/>
            <a:ext cx="6480720" cy="4668488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Prozor programa </a:t>
            </a:r>
            <a:r>
              <a:rPr lang="hr-HR" dirty="0" err="1" smtClean="0"/>
              <a:t>powerpoint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552679" y="2034031"/>
            <a:ext cx="513628" cy="1747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552679" y="2030680"/>
            <a:ext cx="6331690" cy="89064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537068" y="6196593"/>
            <a:ext cx="6360023" cy="25170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94298" y="5589240"/>
            <a:ext cx="1900987" cy="446930"/>
          </a:xfrm>
          <a:prstGeom prst="wedgeRectCallout">
            <a:avLst>
              <a:gd name="adj1" fmla="val -32725"/>
              <a:gd name="adj2" fmla="val 107557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Traka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stanja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454538" y="1265909"/>
            <a:ext cx="1011213" cy="446383"/>
          </a:xfrm>
          <a:prstGeom prst="wedgeRectCallout">
            <a:avLst>
              <a:gd name="adj1" fmla="val -53611"/>
              <a:gd name="adj2" fmla="val 243194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Vrpca.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25812" y="2519045"/>
            <a:ext cx="1567485" cy="879286"/>
          </a:xfrm>
          <a:prstGeom prst="wedgeRectCallout">
            <a:avLst>
              <a:gd name="adj1" fmla="val 42985"/>
              <a:gd name="adj2" fmla="val -8489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CC0000"/>
              </a:buClr>
              <a:buSzPct val="75000"/>
              <a:buFont typeface="Times New Roman" pitchFamily="18" charset="0"/>
              <a:buNone/>
              <a:defRPr/>
            </a:pP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Kartica </a:t>
            </a:r>
            <a:r>
              <a:rPr lang="hr-HR" sz="2200" b="1" i="1" dirty="0" smtClean="0">
                <a:solidFill>
                  <a:schemeClr val="accent2">
                    <a:lumMod val="50000"/>
                  </a:schemeClr>
                </a:solidFill>
              </a:rPr>
              <a:t>Datoteka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733798" y="1795926"/>
            <a:ext cx="985651" cy="2347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449628" y="1265909"/>
            <a:ext cx="2808312" cy="800820"/>
          </a:xfrm>
          <a:prstGeom prst="wedgeRectCallout">
            <a:avLst>
              <a:gd name="adj1" fmla="val -75076"/>
              <a:gd name="adj2" fmla="val 32673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Alatna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traka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za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2">
                    <a:lumMod val="50000"/>
                  </a:schemeClr>
                </a:solidFill>
              </a:rPr>
              <a:t>brzi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2">
                    <a:lumMod val="50000"/>
                  </a:schemeClr>
                </a:solidFill>
              </a:rPr>
              <a:t>pristup</a:t>
            </a:r>
            <a:r>
              <a:rPr lang="hr-HR" sz="2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r-HR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0" y="4334570"/>
            <a:ext cx="8822444" cy="15895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Vrpca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Sanda, 2015.</a:t>
            </a: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51249-EA44-4C9E-9891-A74EFCF281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9225"/>
            <a:ext cx="8863362" cy="4525962"/>
          </a:xfrm>
        </p:spPr>
        <p:txBody>
          <a:bodyPr/>
          <a:lstStyle/>
          <a:p>
            <a:pPr eaLnBrk="1" hangingPunct="1"/>
            <a:r>
              <a:rPr lang="hr-HR" dirty="0" smtClean="0">
                <a:latin typeface="Franklin Gothic Book" pitchFamily="34" charset="0"/>
              </a:rPr>
              <a:t>S</a:t>
            </a:r>
            <a:r>
              <a:rPr lang="en-US" dirty="0" err="1" smtClean="0">
                <a:latin typeface="Franklin Gothic Book" pitchFamily="34" charset="0"/>
              </a:rPr>
              <a:t>astoji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hr-HR" dirty="0" smtClean="0">
                <a:latin typeface="Franklin Gothic Book" pitchFamily="34" charset="0"/>
              </a:rPr>
              <a:t>se </a:t>
            </a:r>
            <a:r>
              <a:rPr lang="en-US" b="1" i="1" dirty="0" smtClean="0">
                <a:latin typeface="Franklin Gothic Book" pitchFamily="34" charset="0"/>
              </a:rPr>
              <a:t>od </a:t>
            </a:r>
            <a:r>
              <a:rPr lang="en-US" b="1" i="1" dirty="0" err="1">
                <a:latin typeface="Franklin Gothic Book" pitchFamily="34" charset="0"/>
              </a:rPr>
              <a:t>kartica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koje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su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err="1">
                <a:latin typeface="Franklin Gothic Book" pitchFamily="34" charset="0"/>
              </a:rPr>
              <a:t>organizirane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hr-HR" dirty="0">
                <a:latin typeface="Franklin Gothic Book" pitchFamily="34" charset="0"/>
              </a:rPr>
              <a:t> </a:t>
            </a:r>
            <a:r>
              <a:rPr lang="en-US" b="1" i="1" dirty="0" err="1">
                <a:latin typeface="Franklin Gothic Book" pitchFamily="34" charset="0"/>
              </a:rPr>
              <a:t>prema</a:t>
            </a:r>
            <a:r>
              <a:rPr lang="en-US" b="1" i="1" dirty="0">
                <a:latin typeface="Franklin Gothic Book" pitchFamily="34" charset="0"/>
              </a:rPr>
              <a:t> </a:t>
            </a:r>
            <a:r>
              <a:rPr lang="hr-HR" b="1" i="1" dirty="0">
                <a:latin typeface="Franklin Gothic Book" pitchFamily="34" charset="0"/>
              </a:rPr>
              <a:t>zadacima</a:t>
            </a:r>
            <a:r>
              <a:rPr lang="hr-HR" dirty="0">
                <a:latin typeface="Franklin Gothic Book" pitchFamily="34" charset="0"/>
              </a:rPr>
              <a:t> kojima su namijenjene</a:t>
            </a:r>
            <a:r>
              <a:rPr lang="en-US" dirty="0">
                <a:latin typeface="Franklin Gothic Book" pitchFamily="34" charset="0"/>
              </a:rPr>
              <a:t>.</a:t>
            </a:r>
            <a:endParaRPr lang="hr-HR" dirty="0">
              <a:latin typeface="Franklin Gothic Book" pitchFamily="34" charset="0"/>
            </a:endParaRPr>
          </a:p>
          <a:p>
            <a:pPr eaLnBrk="1" hangingPunct="1"/>
            <a:r>
              <a:rPr lang="hr-HR" dirty="0">
                <a:latin typeface="Franklin Gothic Book" pitchFamily="34" charset="0"/>
              </a:rPr>
              <a:t>Glavne kartice su: </a:t>
            </a:r>
            <a:r>
              <a:rPr lang="hr-HR" b="1" i="1" dirty="0">
                <a:latin typeface="Franklin Gothic Book" pitchFamily="34" charset="0"/>
              </a:rPr>
              <a:t>Datoteka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Polazno</a:t>
            </a:r>
            <a:r>
              <a:rPr lang="hr-HR" dirty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Umetanje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Dizajn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Prijelazi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Animacije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err="1">
                <a:latin typeface="Franklin Gothic Book" pitchFamily="34" charset="0"/>
              </a:rPr>
              <a:t>Dijaprojekcija</a:t>
            </a:r>
            <a:r>
              <a:rPr lang="hr-HR" dirty="0" smtClean="0">
                <a:latin typeface="Franklin Gothic Book" pitchFamily="34" charset="0"/>
              </a:rPr>
              <a:t>, </a:t>
            </a:r>
            <a:r>
              <a:rPr lang="hr-HR" b="1" i="1" dirty="0" smtClean="0">
                <a:latin typeface="Franklin Gothic Book" pitchFamily="34" charset="0"/>
              </a:rPr>
              <a:t>Pregled</a:t>
            </a:r>
            <a:r>
              <a:rPr lang="hr-HR" dirty="0">
                <a:latin typeface="Franklin Gothic Book" pitchFamily="34" charset="0"/>
              </a:rPr>
              <a:t>, </a:t>
            </a:r>
            <a:r>
              <a:rPr lang="hr-HR" b="1" i="1" dirty="0">
                <a:latin typeface="Franklin Gothic Book" pitchFamily="34" charset="0"/>
              </a:rPr>
              <a:t>Prikaz</a:t>
            </a:r>
            <a:r>
              <a:rPr lang="hr-HR" dirty="0">
                <a:latin typeface="Franklin Gothic Book" pitchFamily="34" charset="0"/>
              </a:rPr>
              <a:t>.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25631" y="4690753"/>
            <a:ext cx="8787739" cy="1235034"/>
          </a:xfrm>
          <a:prstGeom prst="roundRect">
            <a:avLst>
              <a:gd name="adj" fmla="val 254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12905" y="4334494"/>
            <a:ext cx="683386" cy="32063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20430" y="4334494"/>
            <a:ext cx="7177897" cy="332509"/>
          </a:xfrm>
          <a:prstGeom prst="roundRect">
            <a:avLst>
              <a:gd name="adj" fmla="val 2542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469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Izvorni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4247</TotalTime>
  <Words>771</Words>
  <Application>Microsoft Office PowerPoint</Application>
  <PresentationFormat>Prikaz na zaslonu (4:3)</PresentationFormat>
  <Paragraphs>172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Putovanje</vt:lpstr>
      <vt:lpstr>PowerPoint 2010</vt:lpstr>
      <vt:lpstr>MS Powerpoint</vt:lpstr>
      <vt:lpstr>Spremanje datoteke</vt:lpstr>
      <vt:lpstr>Spremanje datoteke</vt:lpstr>
      <vt:lpstr>Spremanje datoteke</vt:lpstr>
      <vt:lpstr>Oblik i Ikona Powerpoint datoteke</vt:lpstr>
      <vt:lpstr>Prozor programa powerpoint</vt:lpstr>
      <vt:lpstr>Prozor programa powerpoint</vt:lpstr>
      <vt:lpstr>Vrpca</vt:lpstr>
      <vt:lpstr>Kartice - grupe</vt:lpstr>
      <vt:lpstr>Naredbeni gumbi</vt:lpstr>
      <vt:lpstr>Dijaloški okvir grupe</vt:lpstr>
      <vt:lpstr>Naredbeni gumbi - pomoć</vt:lpstr>
      <vt:lpstr>Kontekstne kartice</vt:lpstr>
      <vt:lpstr>Kartica Datoteka</vt:lpstr>
      <vt:lpstr>Alatna traka za brzi pristup   </vt:lpstr>
      <vt:lpstr>Minimiziranje prikaza vrpce</vt:lpstr>
      <vt:lpstr>Traka stanja</vt:lpstr>
      <vt:lpstr>Prozor i prikazi</vt:lpstr>
      <vt:lpstr>Prozor programa PowerPoint</vt:lpstr>
      <vt:lpstr>Kartice: Struktura ; slajdovi </vt:lpstr>
      <vt:lpstr>Okno bilježaka</vt:lpstr>
      <vt:lpstr>Okno slajda</vt:lpstr>
      <vt:lpstr>Prikazi</vt:lpstr>
      <vt:lpstr>Prikazi programa PowerPoint</vt:lpstr>
      <vt:lpstr>Kretanje kroz dijaprojekciju</vt:lpstr>
      <vt:lpstr>dijaprojekcija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xy</cp:lastModifiedBy>
  <cp:revision>374</cp:revision>
  <dcterms:created xsi:type="dcterms:W3CDTF">2012-03-18T17:34:57Z</dcterms:created>
  <dcterms:modified xsi:type="dcterms:W3CDTF">2015-07-29T13:52:55Z</dcterms:modified>
</cp:coreProperties>
</file>