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79"/>
  </p:notes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409" r:id="rId9"/>
    <p:sldId id="262" r:id="rId10"/>
    <p:sldId id="408" r:id="rId11"/>
    <p:sldId id="263" r:id="rId12"/>
    <p:sldId id="264" r:id="rId13"/>
    <p:sldId id="265" r:id="rId14"/>
    <p:sldId id="266" r:id="rId15"/>
    <p:sldId id="267" r:id="rId16"/>
    <p:sldId id="410" r:id="rId17"/>
    <p:sldId id="272" r:id="rId18"/>
    <p:sldId id="275" r:id="rId19"/>
    <p:sldId id="296" r:id="rId20"/>
    <p:sldId id="305" r:id="rId21"/>
    <p:sldId id="348" r:id="rId22"/>
    <p:sldId id="389" r:id="rId23"/>
    <p:sldId id="402" r:id="rId24"/>
    <p:sldId id="347" r:id="rId25"/>
    <p:sldId id="292" r:id="rId26"/>
    <p:sldId id="297" r:id="rId27"/>
    <p:sldId id="306" r:id="rId28"/>
    <p:sldId id="315" r:id="rId29"/>
    <p:sldId id="323" r:id="rId30"/>
    <p:sldId id="370" r:id="rId31"/>
    <p:sldId id="333" r:id="rId32"/>
    <p:sldId id="345" r:id="rId33"/>
    <p:sldId id="271" r:id="rId34"/>
    <p:sldId id="273" r:id="rId35"/>
    <p:sldId id="276" r:id="rId36"/>
    <p:sldId id="295" r:id="rId37"/>
    <p:sldId id="304" r:id="rId38"/>
    <p:sldId id="313" r:id="rId39"/>
    <p:sldId id="321" r:id="rId40"/>
    <p:sldId id="314" r:id="rId41"/>
    <p:sldId id="382" r:id="rId42"/>
    <p:sldId id="322" r:id="rId43"/>
    <p:sldId id="329" r:id="rId44"/>
    <p:sldId id="395" r:id="rId45"/>
    <p:sldId id="341" r:id="rId46"/>
    <p:sldId id="330" r:id="rId47"/>
    <p:sldId id="342" r:id="rId48"/>
    <p:sldId id="355" r:id="rId49"/>
    <p:sldId id="361" r:id="rId50"/>
    <p:sldId id="376" r:id="rId51"/>
    <p:sldId id="268" r:id="rId52"/>
    <p:sldId id="269" r:id="rId53"/>
    <p:sldId id="288" r:id="rId54"/>
    <p:sldId id="289" r:id="rId55"/>
    <p:sldId id="346" r:id="rId56"/>
    <p:sldId id="334" r:id="rId57"/>
    <p:sldId id="301" r:id="rId58"/>
    <p:sldId id="311" r:id="rId59"/>
    <p:sldId id="318" r:id="rId60"/>
    <p:sldId id="326" r:id="rId61"/>
    <p:sldId id="375" r:id="rId62"/>
    <p:sldId id="360" r:id="rId63"/>
    <p:sldId id="369" r:id="rId64"/>
    <p:sldId id="367" r:id="rId65"/>
    <p:sldId id="383" r:id="rId66"/>
    <p:sldId id="396" r:id="rId67"/>
    <p:sldId id="388" r:id="rId68"/>
    <p:sldId id="401" r:id="rId69"/>
    <p:sldId id="270" r:id="rId70"/>
    <p:sldId id="411" r:id="rId71"/>
    <p:sldId id="412" r:id="rId72"/>
    <p:sldId id="413" r:id="rId73"/>
    <p:sldId id="414" r:id="rId74"/>
    <p:sldId id="280" r:id="rId75"/>
    <p:sldId id="415" r:id="rId76"/>
    <p:sldId id="416" r:id="rId77"/>
    <p:sldId id="285" r:id="rId78"/>
    <p:sldId id="281" r:id="rId79"/>
    <p:sldId id="298" r:id="rId80"/>
    <p:sldId id="356" r:id="rId81"/>
    <p:sldId id="307" r:id="rId82"/>
    <p:sldId id="371" r:id="rId83"/>
    <p:sldId id="384" r:id="rId84"/>
    <p:sldId id="397" r:id="rId85"/>
    <p:sldId id="336" r:id="rId86"/>
    <p:sldId id="349" r:id="rId87"/>
    <p:sldId id="293" r:id="rId88"/>
    <p:sldId id="312" r:id="rId89"/>
    <p:sldId id="362" r:id="rId90"/>
    <p:sldId id="377" r:id="rId91"/>
    <p:sldId id="390" r:id="rId92"/>
    <p:sldId id="403" r:id="rId93"/>
    <p:sldId id="303" r:id="rId94"/>
    <p:sldId id="320" r:id="rId95"/>
    <p:sldId id="328" r:id="rId96"/>
    <p:sldId id="417" r:id="rId97"/>
    <p:sldId id="286" r:id="rId98"/>
    <p:sldId id="418" r:id="rId99"/>
    <p:sldId id="419" r:id="rId100"/>
    <p:sldId id="287" r:id="rId101"/>
    <p:sldId id="283" r:id="rId102"/>
    <p:sldId id="300" r:id="rId103"/>
    <p:sldId id="317" r:id="rId104"/>
    <p:sldId id="325" r:id="rId105"/>
    <p:sldId id="331" r:id="rId106"/>
    <p:sldId id="332" r:id="rId107"/>
    <p:sldId id="344" r:id="rId108"/>
    <p:sldId id="338" r:id="rId109"/>
    <p:sldId id="351" r:id="rId110"/>
    <p:sldId id="363" r:id="rId111"/>
    <p:sldId id="378" r:id="rId112"/>
    <p:sldId id="385" r:id="rId113"/>
    <p:sldId id="398" r:id="rId114"/>
    <p:sldId id="386" r:id="rId115"/>
    <p:sldId id="387" r:id="rId116"/>
    <p:sldId id="399" r:id="rId117"/>
    <p:sldId id="400" r:id="rId118"/>
    <p:sldId id="420" r:id="rId119"/>
    <p:sldId id="421" r:id="rId120"/>
    <p:sldId id="282" r:id="rId121"/>
    <p:sldId id="299" r:id="rId122"/>
    <p:sldId id="308" r:id="rId123"/>
    <p:sldId id="423" r:id="rId124"/>
    <p:sldId id="424" r:id="rId125"/>
    <p:sldId id="425" r:id="rId126"/>
    <p:sldId id="426" r:id="rId127"/>
    <p:sldId id="343" r:id="rId128"/>
    <p:sldId id="443" r:id="rId129"/>
    <p:sldId id="444" r:id="rId130"/>
    <p:sldId id="445" r:id="rId131"/>
    <p:sldId id="446" r:id="rId132"/>
    <p:sldId id="447" r:id="rId133"/>
    <p:sldId id="448" r:id="rId134"/>
    <p:sldId id="449" r:id="rId135"/>
    <p:sldId id="450" r:id="rId136"/>
    <p:sldId id="357" r:id="rId137"/>
    <p:sldId id="372" r:id="rId138"/>
    <p:sldId id="373" r:id="rId139"/>
    <p:sldId id="374" r:id="rId140"/>
    <p:sldId id="358" r:id="rId141"/>
    <p:sldId id="359" r:id="rId142"/>
    <p:sldId id="316" r:id="rId143"/>
    <p:sldId id="324" r:id="rId144"/>
    <p:sldId id="337" r:id="rId145"/>
    <p:sldId id="350" r:id="rId146"/>
    <p:sldId id="364" r:id="rId147"/>
    <p:sldId id="379" r:id="rId148"/>
    <p:sldId id="392" r:id="rId149"/>
    <p:sldId id="405" r:id="rId150"/>
    <p:sldId id="427" r:id="rId151"/>
    <p:sldId id="428" r:id="rId152"/>
    <p:sldId id="429" r:id="rId153"/>
    <p:sldId id="430" r:id="rId154"/>
    <p:sldId id="431" r:id="rId155"/>
    <p:sldId id="432" r:id="rId156"/>
    <p:sldId id="433" r:id="rId157"/>
    <p:sldId id="434" r:id="rId158"/>
    <p:sldId id="435" r:id="rId159"/>
    <p:sldId id="436" r:id="rId160"/>
    <p:sldId id="437" r:id="rId161"/>
    <p:sldId id="438" r:id="rId162"/>
    <p:sldId id="439" r:id="rId163"/>
    <p:sldId id="440" r:id="rId164"/>
    <p:sldId id="339" r:id="rId165"/>
    <p:sldId id="441" r:id="rId166"/>
    <p:sldId id="442" r:id="rId167"/>
    <p:sldId id="352" r:id="rId168"/>
    <p:sldId id="365" r:id="rId169"/>
    <p:sldId id="380" r:id="rId170"/>
    <p:sldId id="393" r:id="rId171"/>
    <p:sldId id="406" r:id="rId172"/>
    <p:sldId id="340" r:id="rId173"/>
    <p:sldId id="353" r:id="rId174"/>
    <p:sldId id="366" r:id="rId175"/>
    <p:sldId id="381" r:id="rId176"/>
    <p:sldId id="394" r:id="rId177"/>
    <p:sldId id="407" r:id="rId17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theme" Target="theme/theme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presProps" Target="pres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93F68-56C9-42D8-9D6F-BA0370BAB6DE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AC9C97A-917C-4072-AEE0-37E4F0F0B984}">
      <dgm:prSet phldrT="[Teks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Definiranje problema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D6AA3C-9505-4CA5-A4B0-A8B6FD856D89}" type="parTrans" cxnId="{C764D832-B6CF-492A-9D06-538D7BF43825}">
      <dgm:prSet/>
      <dgm:spPr/>
      <dgm:t>
        <a:bodyPr/>
        <a:lstStyle/>
        <a:p>
          <a:endParaRPr lang="hr-HR"/>
        </a:p>
      </dgm:t>
    </dgm:pt>
    <dgm:pt modelId="{08A7D427-A37A-422C-B81E-FC7CE4998200}" type="sibTrans" cxnId="{C764D832-B6CF-492A-9D06-538D7BF43825}">
      <dgm:prSet/>
      <dgm:spPr/>
      <dgm:t>
        <a:bodyPr/>
        <a:lstStyle/>
        <a:p>
          <a:endParaRPr lang="hr-HR"/>
        </a:p>
      </dgm:t>
    </dgm:pt>
    <dgm:pt modelId="{E88406AB-470F-46D4-BC2C-A84721CF579D}">
      <dgm:prSet phldrT="[Teks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Analiza problema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19F02D-0770-4389-9C23-6E1670194928}" type="parTrans" cxnId="{B67568F8-746D-4A92-8009-532B693055B5}">
      <dgm:prSet/>
      <dgm:spPr/>
      <dgm:t>
        <a:bodyPr/>
        <a:lstStyle/>
        <a:p>
          <a:endParaRPr lang="hr-HR"/>
        </a:p>
      </dgm:t>
    </dgm:pt>
    <dgm:pt modelId="{84B2428F-2FC9-46A0-AA9D-C8A10570971D}" type="sibTrans" cxnId="{B67568F8-746D-4A92-8009-532B693055B5}">
      <dgm:prSet/>
      <dgm:spPr/>
      <dgm:t>
        <a:bodyPr/>
        <a:lstStyle/>
        <a:p>
          <a:endParaRPr lang="hr-HR"/>
        </a:p>
      </dgm:t>
    </dgm:pt>
    <dgm:pt modelId="{74F79D25-CF48-4155-9F14-4AFE7A595420}">
      <dgm:prSet phldrT="[Teks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Izrada algoritma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5DA335-7058-426F-8D28-7669931FE6A4}" type="parTrans" cxnId="{3A6012CE-7255-4452-A960-9A93464D08C5}">
      <dgm:prSet/>
      <dgm:spPr/>
      <dgm:t>
        <a:bodyPr/>
        <a:lstStyle/>
        <a:p>
          <a:endParaRPr lang="hr-HR"/>
        </a:p>
      </dgm:t>
    </dgm:pt>
    <dgm:pt modelId="{E7A6ED0B-40D8-4692-8D35-011F972AF953}" type="sibTrans" cxnId="{3A6012CE-7255-4452-A960-9A93464D08C5}">
      <dgm:prSet/>
      <dgm:spPr/>
      <dgm:t>
        <a:bodyPr/>
        <a:lstStyle/>
        <a:p>
          <a:endParaRPr lang="hr-HR"/>
        </a:p>
      </dgm:t>
    </dgm:pt>
    <dgm:pt modelId="{FB6E1170-4396-4AA8-B715-B8D80DF5A439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Prevođenje programa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2BAA42-0F79-464C-A2DD-DF988036A581}" type="parTrans" cxnId="{BE0D1992-D03D-4CB2-B1EC-56EA54458AC5}">
      <dgm:prSet/>
      <dgm:spPr/>
      <dgm:t>
        <a:bodyPr/>
        <a:lstStyle/>
        <a:p>
          <a:endParaRPr lang="hr-HR"/>
        </a:p>
      </dgm:t>
    </dgm:pt>
    <dgm:pt modelId="{DE90D969-CCEB-47B7-86B0-13F2AE1F1EDD}" type="sibTrans" cxnId="{BE0D1992-D03D-4CB2-B1EC-56EA54458AC5}">
      <dgm:prSet/>
      <dgm:spPr/>
      <dgm:t>
        <a:bodyPr/>
        <a:lstStyle/>
        <a:p>
          <a:endParaRPr lang="hr-HR"/>
        </a:p>
      </dgm:t>
    </dgm:pt>
    <dgm:pt modelId="{EE7C8B5D-5B2B-40D9-948D-A98857759DDD}">
      <dgm:prSet custT="1"/>
      <dgm:spPr/>
      <dgm:t>
        <a:bodyPr/>
        <a:lstStyle/>
        <a:p>
          <a:r>
            <a:rPr lang="pl-P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Pisanje programa u odabranome programskom jeziku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A47EAD-8AC0-4DF5-BF20-771B168661BA}" type="parTrans" cxnId="{2B59C3FC-3E49-42AD-B251-1F68D7FD2B03}">
      <dgm:prSet/>
      <dgm:spPr/>
      <dgm:t>
        <a:bodyPr/>
        <a:lstStyle/>
        <a:p>
          <a:endParaRPr lang="hr-HR"/>
        </a:p>
      </dgm:t>
    </dgm:pt>
    <dgm:pt modelId="{B68E4F72-A047-4B40-AFCA-EFEF750B8459}" type="sibTrans" cxnId="{2B59C3FC-3E49-42AD-B251-1F68D7FD2B03}">
      <dgm:prSet/>
      <dgm:spPr/>
      <dgm:t>
        <a:bodyPr/>
        <a:lstStyle/>
        <a:p>
          <a:endParaRPr lang="hr-HR"/>
        </a:p>
      </dgm:t>
    </dgm:pt>
    <dgm:pt modelId="{6D950D68-3AD3-4BC6-A98E-5812CE69FE47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Testiranje programa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B1F6C-20B3-4853-8B17-8CCAD3F06897}" type="parTrans" cxnId="{D6C4A91C-6626-41BF-AD0B-3273158E3CDA}">
      <dgm:prSet/>
      <dgm:spPr/>
      <dgm:t>
        <a:bodyPr/>
        <a:lstStyle/>
        <a:p>
          <a:endParaRPr lang="hr-HR"/>
        </a:p>
      </dgm:t>
    </dgm:pt>
    <dgm:pt modelId="{0E195BBC-9F65-4D35-BD75-44B093682B8E}" type="sibTrans" cxnId="{D6C4A91C-6626-41BF-AD0B-3273158E3CDA}">
      <dgm:prSet/>
      <dgm:spPr/>
      <dgm:t>
        <a:bodyPr/>
        <a:lstStyle/>
        <a:p>
          <a:endParaRPr lang="hr-HR"/>
        </a:p>
      </dgm:t>
    </dgm:pt>
    <dgm:pt modelId="{15DDC3D6-2637-4E66-B2BB-EA3C0968DB04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Izradba dokumentacije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47925F-CBA5-4935-926B-677B47E3437D}" type="parTrans" cxnId="{7DC7DF1D-0B50-4EB1-B273-925EF0958DC2}">
      <dgm:prSet/>
      <dgm:spPr/>
      <dgm:t>
        <a:bodyPr/>
        <a:lstStyle/>
        <a:p>
          <a:endParaRPr lang="hr-HR"/>
        </a:p>
      </dgm:t>
    </dgm:pt>
    <dgm:pt modelId="{CD243B17-B7AE-49E1-88CC-5D1A2AB4F5BB}" type="sibTrans" cxnId="{7DC7DF1D-0B50-4EB1-B273-925EF0958DC2}">
      <dgm:prSet/>
      <dgm:spPr/>
      <dgm:t>
        <a:bodyPr/>
        <a:lstStyle/>
        <a:p>
          <a:endParaRPr lang="hr-HR"/>
        </a:p>
      </dgm:t>
    </dgm:pt>
    <dgm:pt modelId="{412904A8-6CC9-4020-A442-74625CF4EB75}">
      <dgm:prSet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Održavanje programa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6F018B-E0D3-4AE9-9DF8-367B99E8DBEA}" type="parTrans" cxnId="{BF702105-E997-4AA9-8EAA-B557C68F95F9}">
      <dgm:prSet/>
      <dgm:spPr/>
      <dgm:t>
        <a:bodyPr/>
        <a:lstStyle/>
        <a:p>
          <a:endParaRPr lang="hr-HR"/>
        </a:p>
      </dgm:t>
    </dgm:pt>
    <dgm:pt modelId="{2A4A105D-CB3D-439B-BFDA-D8E9E11C6322}" type="sibTrans" cxnId="{BF702105-E997-4AA9-8EAA-B557C68F95F9}">
      <dgm:prSet/>
      <dgm:spPr/>
      <dgm:t>
        <a:bodyPr/>
        <a:lstStyle/>
        <a:p>
          <a:endParaRPr lang="hr-HR"/>
        </a:p>
      </dgm:t>
    </dgm:pt>
    <dgm:pt modelId="{1B03B0C2-81AF-4819-85F1-A1F1B3BB4DB4}" type="pres">
      <dgm:prSet presAssocID="{97593F68-56C9-42D8-9D6F-BA0370BAB6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5B63B59-1B07-457B-902F-06E4A9B07C39}" type="pres">
      <dgm:prSet presAssocID="{BAC9C97A-917C-4072-AEE0-37E4F0F0B984}" presName="parentLin" presStyleCnt="0"/>
      <dgm:spPr/>
    </dgm:pt>
    <dgm:pt modelId="{3AB18BA8-27C9-4C1C-A446-50C46D6383AF}" type="pres">
      <dgm:prSet presAssocID="{BAC9C97A-917C-4072-AEE0-37E4F0F0B984}" presName="parentLeftMargin" presStyleLbl="node1" presStyleIdx="0" presStyleCnt="8"/>
      <dgm:spPr/>
      <dgm:t>
        <a:bodyPr/>
        <a:lstStyle/>
        <a:p>
          <a:endParaRPr lang="hr-HR"/>
        </a:p>
      </dgm:t>
    </dgm:pt>
    <dgm:pt modelId="{BFF576B5-3E9B-4EE0-AFBF-FC5199C76C5C}" type="pres">
      <dgm:prSet presAssocID="{BAC9C97A-917C-4072-AEE0-37E4F0F0B98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2121E7-C60F-4B28-80D3-257753FED7D4}" type="pres">
      <dgm:prSet presAssocID="{BAC9C97A-917C-4072-AEE0-37E4F0F0B984}" presName="negativeSpace" presStyleCnt="0"/>
      <dgm:spPr/>
    </dgm:pt>
    <dgm:pt modelId="{CB019F66-69FA-49F5-B05D-2BC0F0988BC6}" type="pres">
      <dgm:prSet presAssocID="{BAC9C97A-917C-4072-AEE0-37E4F0F0B984}" presName="childText" presStyleLbl="conFgAcc1" presStyleIdx="0" presStyleCnt="8">
        <dgm:presLayoutVars>
          <dgm:bulletEnabled val="1"/>
        </dgm:presLayoutVars>
      </dgm:prSet>
      <dgm:spPr/>
    </dgm:pt>
    <dgm:pt modelId="{394176B7-9528-4811-A18B-2E422D2BA645}" type="pres">
      <dgm:prSet presAssocID="{08A7D427-A37A-422C-B81E-FC7CE4998200}" presName="spaceBetweenRectangles" presStyleCnt="0"/>
      <dgm:spPr/>
    </dgm:pt>
    <dgm:pt modelId="{FF3917BE-F350-45FB-996B-CA7DF697C18F}" type="pres">
      <dgm:prSet presAssocID="{E88406AB-470F-46D4-BC2C-A84721CF579D}" presName="parentLin" presStyleCnt="0"/>
      <dgm:spPr/>
    </dgm:pt>
    <dgm:pt modelId="{DC958D62-66BA-49B1-9C6E-7A45F41BB1F0}" type="pres">
      <dgm:prSet presAssocID="{E88406AB-470F-46D4-BC2C-A84721CF579D}" presName="parentLeftMargin" presStyleLbl="node1" presStyleIdx="0" presStyleCnt="8"/>
      <dgm:spPr/>
      <dgm:t>
        <a:bodyPr/>
        <a:lstStyle/>
        <a:p>
          <a:endParaRPr lang="hr-HR"/>
        </a:p>
      </dgm:t>
    </dgm:pt>
    <dgm:pt modelId="{870FBF2F-1E77-47AD-8843-361141D124FA}" type="pres">
      <dgm:prSet presAssocID="{E88406AB-470F-46D4-BC2C-A84721CF579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4DA96F-939C-44DB-A48E-0B7261C8B4B4}" type="pres">
      <dgm:prSet presAssocID="{E88406AB-470F-46D4-BC2C-A84721CF579D}" presName="negativeSpace" presStyleCnt="0"/>
      <dgm:spPr/>
    </dgm:pt>
    <dgm:pt modelId="{2477AED7-12D6-40A5-82D3-F098E6EE1850}" type="pres">
      <dgm:prSet presAssocID="{E88406AB-470F-46D4-BC2C-A84721CF579D}" presName="childText" presStyleLbl="conFgAcc1" presStyleIdx="1" presStyleCnt="8">
        <dgm:presLayoutVars>
          <dgm:bulletEnabled val="1"/>
        </dgm:presLayoutVars>
      </dgm:prSet>
      <dgm:spPr/>
    </dgm:pt>
    <dgm:pt modelId="{D491A677-2072-426B-814B-3F03198CC4F6}" type="pres">
      <dgm:prSet presAssocID="{84B2428F-2FC9-46A0-AA9D-C8A10570971D}" presName="spaceBetweenRectangles" presStyleCnt="0"/>
      <dgm:spPr/>
    </dgm:pt>
    <dgm:pt modelId="{103C1171-242E-45E7-ACC2-C098D7251E0D}" type="pres">
      <dgm:prSet presAssocID="{74F79D25-CF48-4155-9F14-4AFE7A595420}" presName="parentLin" presStyleCnt="0"/>
      <dgm:spPr/>
    </dgm:pt>
    <dgm:pt modelId="{CECDB398-9DDF-40B7-AA5D-E3A016256C7E}" type="pres">
      <dgm:prSet presAssocID="{74F79D25-CF48-4155-9F14-4AFE7A595420}" presName="parentLeftMargin" presStyleLbl="node1" presStyleIdx="1" presStyleCnt="8"/>
      <dgm:spPr/>
      <dgm:t>
        <a:bodyPr/>
        <a:lstStyle/>
        <a:p>
          <a:endParaRPr lang="hr-HR"/>
        </a:p>
      </dgm:t>
    </dgm:pt>
    <dgm:pt modelId="{C50B5779-30D0-447A-9314-BCBC54DB76B4}" type="pres">
      <dgm:prSet presAssocID="{74F79D25-CF48-4155-9F14-4AFE7A59542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E7D1F4F-93ED-4EFD-809E-D744C6E49650}" type="pres">
      <dgm:prSet presAssocID="{74F79D25-CF48-4155-9F14-4AFE7A595420}" presName="negativeSpace" presStyleCnt="0"/>
      <dgm:spPr/>
    </dgm:pt>
    <dgm:pt modelId="{DA20E1DD-44A0-4F1C-B6A4-07A10CA98785}" type="pres">
      <dgm:prSet presAssocID="{74F79D25-CF48-4155-9F14-4AFE7A595420}" presName="childText" presStyleLbl="conFgAcc1" presStyleIdx="2" presStyleCnt="8">
        <dgm:presLayoutVars>
          <dgm:bulletEnabled val="1"/>
        </dgm:presLayoutVars>
      </dgm:prSet>
      <dgm:spPr/>
    </dgm:pt>
    <dgm:pt modelId="{608F9EFE-B92B-4CFB-8E94-4440631E68DB}" type="pres">
      <dgm:prSet presAssocID="{E7A6ED0B-40D8-4692-8D35-011F972AF953}" presName="spaceBetweenRectangles" presStyleCnt="0"/>
      <dgm:spPr/>
    </dgm:pt>
    <dgm:pt modelId="{87203B47-2F79-4EE6-A2CB-1CFD0ACF973E}" type="pres">
      <dgm:prSet presAssocID="{EE7C8B5D-5B2B-40D9-948D-A98857759DDD}" presName="parentLin" presStyleCnt="0"/>
      <dgm:spPr/>
    </dgm:pt>
    <dgm:pt modelId="{92717092-31FF-42EE-BB05-99E370211653}" type="pres">
      <dgm:prSet presAssocID="{EE7C8B5D-5B2B-40D9-948D-A98857759DDD}" presName="parentLeftMargin" presStyleLbl="node1" presStyleIdx="2" presStyleCnt="8"/>
      <dgm:spPr/>
      <dgm:t>
        <a:bodyPr/>
        <a:lstStyle/>
        <a:p>
          <a:endParaRPr lang="hr-HR"/>
        </a:p>
      </dgm:t>
    </dgm:pt>
    <dgm:pt modelId="{7BCE0D9E-9582-4E0E-9AA9-9E6B07425B1F}" type="pres">
      <dgm:prSet presAssocID="{EE7C8B5D-5B2B-40D9-948D-A98857759DD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3B3CAA-C5D6-429F-B95D-48D726655756}" type="pres">
      <dgm:prSet presAssocID="{EE7C8B5D-5B2B-40D9-948D-A98857759DDD}" presName="negativeSpace" presStyleCnt="0"/>
      <dgm:spPr/>
    </dgm:pt>
    <dgm:pt modelId="{8458A20C-4CDB-42DC-A833-0FAB268B3092}" type="pres">
      <dgm:prSet presAssocID="{EE7C8B5D-5B2B-40D9-948D-A98857759DDD}" presName="childText" presStyleLbl="conFgAcc1" presStyleIdx="3" presStyleCnt="8">
        <dgm:presLayoutVars>
          <dgm:bulletEnabled val="1"/>
        </dgm:presLayoutVars>
      </dgm:prSet>
      <dgm:spPr/>
    </dgm:pt>
    <dgm:pt modelId="{65DC95F0-62B2-442A-89C5-48917859FBDB}" type="pres">
      <dgm:prSet presAssocID="{B68E4F72-A047-4B40-AFCA-EFEF750B8459}" presName="spaceBetweenRectangles" presStyleCnt="0"/>
      <dgm:spPr/>
    </dgm:pt>
    <dgm:pt modelId="{B8B4E70E-89B5-41D4-8084-59D896220AD0}" type="pres">
      <dgm:prSet presAssocID="{FB6E1170-4396-4AA8-B715-B8D80DF5A439}" presName="parentLin" presStyleCnt="0"/>
      <dgm:spPr/>
    </dgm:pt>
    <dgm:pt modelId="{8C2FBDD7-6B86-4199-ACCE-303494D01E0E}" type="pres">
      <dgm:prSet presAssocID="{FB6E1170-4396-4AA8-B715-B8D80DF5A439}" presName="parentLeftMargin" presStyleLbl="node1" presStyleIdx="3" presStyleCnt="8"/>
      <dgm:spPr/>
      <dgm:t>
        <a:bodyPr/>
        <a:lstStyle/>
        <a:p>
          <a:endParaRPr lang="hr-HR"/>
        </a:p>
      </dgm:t>
    </dgm:pt>
    <dgm:pt modelId="{43510B13-88DF-4DC5-8BA8-055E556A1FAE}" type="pres">
      <dgm:prSet presAssocID="{FB6E1170-4396-4AA8-B715-B8D80DF5A439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A61AB23-5ED0-40BA-9CD0-47CB8DF41190}" type="pres">
      <dgm:prSet presAssocID="{FB6E1170-4396-4AA8-B715-B8D80DF5A439}" presName="negativeSpace" presStyleCnt="0"/>
      <dgm:spPr/>
    </dgm:pt>
    <dgm:pt modelId="{0B51E324-7DEA-4CFF-808C-8F98BD010905}" type="pres">
      <dgm:prSet presAssocID="{FB6E1170-4396-4AA8-B715-B8D80DF5A439}" presName="childText" presStyleLbl="conFgAcc1" presStyleIdx="4" presStyleCnt="8">
        <dgm:presLayoutVars>
          <dgm:bulletEnabled val="1"/>
        </dgm:presLayoutVars>
      </dgm:prSet>
      <dgm:spPr/>
    </dgm:pt>
    <dgm:pt modelId="{B71AB74C-F3B8-4296-93C6-84DC361EC21A}" type="pres">
      <dgm:prSet presAssocID="{DE90D969-CCEB-47B7-86B0-13F2AE1F1EDD}" presName="spaceBetweenRectangles" presStyleCnt="0"/>
      <dgm:spPr/>
    </dgm:pt>
    <dgm:pt modelId="{D028E7A8-3683-4808-8F41-5B1A221CDEDB}" type="pres">
      <dgm:prSet presAssocID="{6D950D68-3AD3-4BC6-A98E-5812CE69FE47}" presName="parentLin" presStyleCnt="0"/>
      <dgm:spPr/>
    </dgm:pt>
    <dgm:pt modelId="{0745A9D0-E15D-4C94-B277-0F14C4C6FFA7}" type="pres">
      <dgm:prSet presAssocID="{6D950D68-3AD3-4BC6-A98E-5812CE69FE47}" presName="parentLeftMargin" presStyleLbl="node1" presStyleIdx="4" presStyleCnt="8"/>
      <dgm:spPr/>
      <dgm:t>
        <a:bodyPr/>
        <a:lstStyle/>
        <a:p>
          <a:endParaRPr lang="hr-HR"/>
        </a:p>
      </dgm:t>
    </dgm:pt>
    <dgm:pt modelId="{39001981-BE94-4FB0-A552-4888C818BFFE}" type="pres">
      <dgm:prSet presAssocID="{6D950D68-3AD3-4BC6-A98E-5812CE69FE4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9E30006-8B85-4FB9-AC43-F30A0FD9476B}" type="pres">
      <dgm:prSet presAssocID="{6D950D68-3AD3-4BC6-A98E-5812CE69FE47}" presName="negativeSpace" presStyleCnt="0"/>
      <dgm:spPr/>
    </dgm:pt>
    <dgm:pt modelId="{E98A2D04-ACDF-4DC7-B7E5-D78FFA09424B}" type="pres">
      <dgm:prSet presAssocID="{6D950D68-3AD3-4BC6-A98E-5812CE69FE47}" presName="childText" presStyleLbl="conFgAcc1" presStyleIdx="5" presStyleCnt="8">
        <dgm:presLayoutVars>
          <dgm:bulletEnabled val="1"/>
        </dgm:presLayoutVars>
      </dgm:prSet>
      <dgm:spPr/>
    </dgm:pt>
    <dgm:pt modelId="{2D6184D1-7A74-4F05-830D-4897CA98F12B}" type="pres">
      <dgm:prSet presAssocID="{0E195BBC-9F65-4D35-BD75-44B093682B8E}" presName="spaceBetweenRectangles" presStyleCnt="0"/>
      <dgm:spPr/>
    </dgm:pt>
    <dgm:pt modelId="{B7A82595-7DDA-4641-A8E8-1AC10F827C5C}" type="pres">
      <dgm:prSet presAssocID="{15DDC3D6-2637-4E66-B2BB-EA3C0968DB04}" presName="parentLin" presStyleCnt="0"/>
      <dgm:spPr/>
    </dgm:pt>
    <dgm:pt modelId="{5932783B-49D2-4057-91E9-257EE1163F1F}" type="pres">
      <dgm:prSet presAssocID="{15DDC3D6-2637-4E66-B2BB-EA3C0968DB04}" presName="parentLeftMargin" presStyleLbl="node1" presStyleIdx="5" presStyleCnt="8"/>
      <dgm:spPr/>
      <dgm:t>
        <a:bodyPr/>
        <a:lstStyle/>
        <a:p>
          <a:endParaRPr lang="hr-HR"/>
        </a:p>
      </dgm:t>
    </dgm:pt>
    <dgm:pt modelId="{08FDD831-6499-4010-9AB9-7FF8397C3531}" type="pres">
      <dgm:prSet presAssocID="{15DDC3D6-2637-4E66-B2BB-EA3C0968DB0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B25179D-6A6A-44D9-9D6F-70D44D1E5311}" type="pres">
      <dgm:prSet presAssocID="{15DDC3D6-2637-4E66-B2BB-EA3C0968DB04}" presName="negativeSpace" presStyleCnt="0"/>
      <dgm:spPr/>
    </dgm:pt>
    <dgm:pt modelId="{1AF22016-E603-4414-A802-DFF5E12BD49B}" type="pres">
      <dgm:prSet presAssocID="{15DDC3D6-2637-4E66-B2BB-EA3C0968DB04}" presName="childText" presStyleLbl="conFgAcc1" presStyleIdx="6" presStyleCnt="8">
        <dgm:presLayoutVars>
          <dgm:bulletEnabled val="1"/>
        </dgm:presLayoutVars>
      </dgm:prSet>
      <dgm:spPr/>
    </dgm:pt>
    <dgm:pt modelId="{B64A9569-2362-43C7-A78F-3F71D4F4E2FC}" type="pres">
      <dgm:prSet presAssocID="{CD243B17-B7AE-49E1-88CC-5D1A2AB4F5BB}" presName="spaceBetweenRectangles" presStyleCnt="0"/>
      <dgm:spPr/>
    </dgm:pt>
    <dgm:pt modelId="{7FE5BC5B-E3A0-4D98-ACDE-77384518E6F2}" type="pres">
      <dgm:prSet presAssocID="{412904A8-6CC9-4020-A442-74625CF4EB75}" presName="parentLin" presStyleCnt="0"/>
      <dgm:spPr/>
    </dgm:pt>
    <dgm:pt modelId="{32E879FD-9052-4B86-B8B5-7431F7F09444}" type="pres">
      <dgm:prSet presAssocID="{412904A8-6CC9-4020-A442-74625CF4EB75}" presName="parentLeftMargin" presStyleLbl="node1" presStyleIdx="6" presStyleCnt="8"/>
      <dgm:spPr/>
      <dgm:t>
        <a:bodyPr/>
        <a:lstStyle/>
        <a:p>
          <a:endParaRPr lang="hr-HR"/>
        </a:p>
      </dgm:t>
    </dgm:pt>
    <dgm:pt modelId="{3C4E2749-B332-4268-84E6-27D56FD31EE1}" type="pres">
      <dgm:prSet presAssocID="{412904A8-6CC9-4020-A442-74625CF4EB7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C1FA1BA-5DA9-4E75-9CF3-0949D32228BB}" type="pres">
      <dgm:prSet presAssocID="{412904A8-6CC9-4020-A442-74625CF4EB75}" presName="negativeSpace" presStyleCnt="0"/>
      <dgm:spPr/>
    </dgm:pt>
    <dgm:pt modelId="{FF3980FC-AD3B-4BE8-85F8-BFB823339553}" type="pres">
      <dgm:prSet presAssocID="{412904A8-6CC9-4020-A442-74625CF4EB75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C0DC41E-710E-4AB3-89FC-50464F4002FB}" type="presOf" srcId="{412904A8-6CC9-4020-A442-74625CF4EB75}" destId="{3C4E2749-B332-4268-84E6-27D56FD31EE1}" srcOrd="1" destOrd="0" presId="urn:microsoft.com/office/officeart/2005/8/layout/list1"/>
    <dgm:cxn modelId="{EB60FB8B-39A6-4849-99C7-B144F5B4F5B8}" type="presOf" srcId="{EE7C8B5D-5B2B-40D9-948D-A98857759DDD}" destId="{92717092-31FF-42EE-BB05-99E370211653}" srcOrd="0" destOrd="0" presId="urn:microsoft.com/office/officeart/2005/8/layout/list1"/>
    <dgm:cxn modelId="{458176BC-C494-4054-86C1-B6DED5F23958}" type="presOf" srcId="{97593F68-56C9-42D8-9D6F-BA0370BAB6DE}" destId="{1B03B0C2-81AF-4819-85F1-A1F1B3BB4DB4}" srcOrd="0" destOrd="0" presId="urn:microsoft.com/office/officeart/2005/8/layout/list1"/>
    <dgm:cxn modelId="{C07FBE65-D39F-4FCE-AF99-13B2C699F4A3}" type="presOf" srcId="{6D950D68-3AD3-4BC6-A98E-5812CE69FE47}" destId="{0745A9D0-E15D-4C94-B277-0F14C4C6FFA7}" srcOrd="0" destOrd="0" presId="urn:microsoft.com/office/officeart/2005/8/layout/list1"/>
    <dgm:cxn modelId="{07B2A220-F879-415E-8920-C16E9529DC10}" type="presOf" srcId="{15DDC3D6-2637-4E66-B2BB-EA3C0968DB04}" destId="{5932783B-49D2-4057-91E9-257EE1163F1F}" srcOrd="0" destOrd="0" presId="urn:microsoft.com/office/officeart/2005/8/layout/list1"/>
    <dgm:cxn modelId="{78FD092F-E751-47DC-A2CE-300825936069}" type="presOf" srcId="{6D950D68-3AD3-4BC6-A98E-5812CE69FE47}" destId="{39001981-BE94-4FB0-A552-4888C818BFFE}" srcOrd="1" destOrd="0" presId="urn:microsoft.com/office/officeart/2005/8/layout/list1"/>
    <dgm:cxn modelId="{9829DDEE-8456-4774-9953-7057099257A6}" type="presOf" srcId="{412904A8-6CC9-4020-A442-74625CF4EB75}" destId="{32E879FD-9052-4B86-B8B5-7431F7F09444}" srcOrd="0" destOrd="0" presId="urn:microsoft.com/office/officeart/2005/8/layout/list1"/>
    <dgm:cxn modelId="{A18550ED-7552-4734-A6B4-9C0E442229BD}" type="presOf" srcId="{E88406AB-470F-46D4-BC2C-A84721CF579D}" destId="{DC958D62-66BA-49B1-9C6E-7A45F41BB1F0}" srcOrd="0" destOrd="0" presId="urn:microsoft.com/office/officeart/2005/8/layout/list1"/>
    <dgm:cxn modelId="{3A6012CE-7255-4452-A960-9A93464D08C5}" srcId="{97593F68-56C9-42D8-9D6F-BA0370BAB6DE}" destId="{74F79D25-CF48-4155-9F14-4AFE7A595420}" srcOrd="2" destOrd="0" parTransId="{695DA335-7058-426F-8D28-7669931FE6A4}" sibTransId="{E7A6ED0B-40D8-4692-8D35-011F972AF953}"/>
    <dgm:cxn modelId="{5172E719-74CD-491F-9F89-A9BB7F2D89B7}" type="presOf" srcId="{74F79D25-CF48-4155-9F14-4AFE7A595420}" destId="{C50B5779-30D0-447A-9314-BCBC54DB76B4}" srcOrd="1" destOrd="0" presId="urn:microsoft.com/office/officeart/2005/8/layout/list1"/>
    <dgm:cxn modelId="{BE0D1992-D03D-4CB2-B1EC-56EA54458AC5}" srcId="{97593F68-56C9-42D8-9D6F-BA0370BAB6DE}" destId="{FB6E1170-4396-4AA8-B715-B8D80DF5A439}" srcOrd="4" destOrd="0" parTransId="{7C2BAA42-0F79-464C-A2DD-DF988036A581}" sibTransId="{DE90D969-CCEB-47B7-86B0-13F2AE1F1EDD}"/>
    <dgm:cxn modelId="{3E674CF2-14D4-4927-ABE6-3BC0C89A13FA}" type="presOf" srcId="{E88406AB-470F-46D4-BC2C-A84721CF579D}" destId="{870FBF2F-1E77-47AD-8843-361141D124FA}" srcOrd="1" destOrd="0" presId="urn:microsoft.com/office/officeart/2005/8/layout/list1"/>
    <dgm:cxn modelId="{06C5D772-EC76-4008-81E3-7EDDD405C165}" type="presOf" srcId="{BAC9C97A-917C-4072-AEE0-37E4F0F0B984}" destId="{3AB18BA8-27C9-4C1C-A446-50C46D6383AF}" srcOrd="0" destOrd="0" presId="urn:microsoft.com/office/officeart/2005/8/layout/list1"/>
    <dgm:cxn modelId="{C764D832-B6CF-492A-9D06-538D7BF43825}" srcId="{97593F68-56C9-42D8-9D6F-BA0370BAB6DE}" destId="{BAC9C97A-917C-4072-AEE0-37E4F0F0B984}" srcOrd="0" destOrd="0" parTransId="{20D6AA3C-9505-4CA5-A4B0-A8B6FD856D89}" sibTransId="{08A7D427-A37A-422C-B81E-FC7CE4998200}"/>
    <dgm:cxn modelId="{2B59C3FC-3E49-42AD-B251-1F68D7FD2B03}" srcId="{97593F68-56C9-42D8-9D6F-BA0370BAB6DE}" destId="{EE7C8B5D-5B2B-40D9-948D-A98857759DDD}" srcOrd="3" destOrd="0" parTransId="{CAA47EAD-8AC0-4DF5-BF20-771B168661BA}" sibTransId="{B68E4F72-A047-4B40-AFCA-EFEF750B8459}"/>
    <dgm:cxn modelId="{79EE5C8B-F2C0-48B4-8270-91DAFA177D0C}" type="presOf" srcId="{EE7C8B5D-5B2B-40D9-948D-A98857759DDD}" destId="{7BCE0D9E-9582-4E0E-9AA9-9E6B07425B1F}" srcOrd="1" destOrd="0" presId="urn:microsoft.com/office/officeart/2005/8/layout/list1"/>
    <dgm:cxn modelId="{B67568F8-746D-4A92-8009-532B693055B5}" srcId="{97593F68-56C9-42D8-9D6F-BA0370BAB6DE}" destId="{E88406AB-470F-46D4-BC2C-A84721CF579D}" srcOrd="1" destOrd="0" parTransId="{3619F02D-0770-4389-9C23-6E1670194928}" sibTransId="{84B2428F-2FC9-46A0-AA9D-C8A10570971D}"/>
    <dgm:cxn modelId="{D6C4A91C-6626-41BF-AD0B-3273158E3CDA}" srcId="{97593F68-56C9-42D8-9D6F-BA0370BAB6DE}" destId="{6D950D68-3AD3-4BC6-A98E-5812CE69FE47}" srcOrd="5" destOrd="0" parTransId="{ECAB1F6C-20B3-4853-8B17-8CCAD3F06897}" sibTransId="{0E195BBC-9F65-4D35-BD75-44B093682B8E}"/>
    <dgm:cxn modelId="{3AFB910E-A7E2-42B4-A07E-43615AB6E445}" type="presOf" srcId="{BAC9C97A-917C-4072-AEE0-37E4F0F0B984}" destId="{BFF576B5-3E9B-4EE0-AFBF-FC5199C76C5C}" srcOrd="1" destOrd="0" presId="urn:microsoft.com/office/officeart/2005/8/layout/list1"/>
    <dgm:cxn modelId="{9A316147-10D9-431C-B1FF-B3471E4B26A9}" type="presOf" srcId="{74F79D25-CF48-4155-9F14-4AFE7A595420}" destId="{CECDB398-9DDF-40B7-AA5D-E3A016256C7E}" srcOrd="0" destOrd="0" presId="urn:microsoft.com/office/officeart/2005/8/layout/list1"/>
    <dgm:cxn modelId="{7DC7DF1D-0B50-4EB1-B273-925EF0958DC2}" srcId="{97593F68-56C9-42D8-9D6F-BA0370BAB6DE}" destId="{15DDC3D6-2637-4E66-B2BB-EA3C0968DB04}" srcOrd="6" destOrd="0" parTransId="{6547925F-CBA5-4935-926B-677B47E3437D}" sibTransId="{CD243B17-B7AE-49E1-88CC-5D1A2AB4F5BB}"/>
    <dgm:cxn modelId="{AA20136C-ED5C-4D90-B0A5-CEF480603FDE}" type="presOf" srcId="{FB6E1170-4396-4AA8-B715-B8D80DF5A439}" destId="{8C2FBDD7-6B86-4199-ACCE-303494D01E0E}" srcOrd="0" destOrd="0" presId="urn:microsoft.com/office/officeart/2005/8/layout/list1"/>
    <dgm:cxn modelId="{938613CE-F298-4695-9A9A-3EE97FCB6C72}" type="presOf" srcId="{15DDC3D6-2637-4E66-B2BB-EA3C0968DB04}" destId="{08FDD831-6499-4010-9AB9-7FF8397C3531}" srcOrd="1" destOrd="0" presId="urn:microsoft.com/office/officeart/2005/8/layout/list1"/>
    <dgm:cxn modelId="{891A57C5-604F-4C97-94B7-DC78ABB86AE2}" type="presOf" srcId="{FB6E1170-4396-4AA8-B715-B8D80DF5A439}" destId="{43510B13-88DF-4DC5-8BA8-055E556A1FAE}" srcOrd="1" destOrd="0" presId="urn:microsoft.com/office/officeart/2005/8/layout/list1"/>
    <dgm:cxn modelId="{BF702105-E997-4AA9-8EAA-B557C68F95F9}" srcId="{97593F68-56C9-42D8-9D6F-BA0370BAB6DE}" destId="{412904A8-6CC9-4020-A442-74625CF4EB75}" srcOrd="7" destOrd="0" parTransId="{296F018B-E0D3-4AE9-9DF8-367B99E8DBEA}" sibTransId="{2A4A105D-CB3D-439B-BFDA-D8E9E11C6322}"/>
    <dgm:cxn modelId="{023CE1CC-E70F-4433-9FE8-A3FAD1AA2FEA}" type="presParOf" srcId="{1B03B0C2-81AF-4819-85F1-A1F1B3BB4DB4}" destId="{E5B63B59-1B07-457B-902F-06E4A9B07C39}" srcOrd="0" destOrd="0" presId="urn:microsoft.com/office/officeart/2005/8/layout/list1"/>
    <dgm:cxn modelId="{74C70CDB-E5D6-4B42-9D91-F8035FD14BAD}" type="presParOf" srcId="{E5B63B59-1B07-457B-902F-06E4A9B07C39}" destId="{3AB18BA8-27C9-4C1C-A446-50C46D6383AF}" srcOrd="0" destOrd="0" presId="urn:microsoft.com/office/officeart/2005/8/layout/list1"/>
    <dgm:cxn modelId="{B02B3A45-AD6B-4B46-B30A-7D815C8A3C52}" type="presParOf" srcId="{E5B63B59-1B07-457B-902F-06E4A9B07C39}" destId="{BFF576B5-3E9B-4EE0-AFBF-FC5199C76C5C}" srcOrd="1" destOrd="0" presId="urn:microsoft.com/office/officeart/2005/8/layout/list1"/>
    <dgm:cxn modelId="{5F04BE16-2AA6-4686-96C7-86A697EEC250}" type="presParOf" srcId="{1B03B0C2-81AF-4819-85F1-A1F1B3BB4DB4}" destId="{282121E7-C60F-4B28-80D3-257753FED7D4}" srcOrd="1" destOrd="0" presId="urn:microsoft.com/office/officeart/2005/8/layout/list1"/>
    <dgm:cxn modelId="{94C18DA4-0B40-4ADB-A5EE-7E4A4D278EDE}" type="presParOf" srcId="{1B03B0C2-81AF-4819-85F1-A1F1B3BB4DB4}" destId="{CB019F66-69FA-49F5-B05D-2BC0F0988BC6}" srcOrd="2" destOrd="0" presId="urn:microsoft.com/office/officeart/2005/8/layout/list1"/>
    <dgm:cxn modelId="{A2BF00D1-8EBA-4B45-9BB5-191FF0BA37B5}" type="presParOf" srcId="{1B03B0C2-81AF-4819-85F1-A1F1B3BB4DB4}" destId="{394176B7-9528-4811-A18B-2E422D2BA645}" srcOrd="3" destOrd="0" presId="urn:microsoft.com/office/officeart/2005/8/layout/list1"/>
    <dgm:cxn modelId="{A6840E39-79F5-4CC7-A779-1DEF2CEDF849}" type="presParOf" srcId="{1B03B0C2-81AF-4819-85F1-A1F1B3BB4DB4}" destId="{FF3917BE-F350-45FB-996B-CA7DF697C18F}" srcOrd="4" destOrd="0" presId="urn:microsoft.com/office/officeart/2005/8/layout/list1"/>
    <dgm:cxn modelId="{6E01B9A3-C9DB-4D38-8633-BF22F97D417B}" type="presParOf" srcId="{FF3917BE-F350-45FB-996B-CA7DF697C18F}" destId="{DC958D62-66BA-49B1-9C6E-7A45F41BB1F0}" srcOrd="0" destOrd="0" presId="urn:microsoft.com/office/officeart/2005/8/layout/list1"/>
    <dgm:cxn modelId="{5E5575E7-2DDE-41A1-A3F6-5D2A2D8C9FDB}" type="presParOf" srcId="{FF3917BE-F350-45FB-996B-CA7DF697C18F}" destId="{870FBF2F-1E77-47AD-8843-361141D124FA}" srcOrd="1" destOrd="0" presId="urn:microsoft.com/office/officeart/2005/8/layout/list1"/>
    <dgm:cxn modelId="{0FAC33E3-C0D5-4602-A0CC-167F1DE03A5A}" type="presParOf" srcId="{1B03B0C2-81AF-4819-85F1-A1F1B3BB4DB4}" destId="{9C4DA96F-939C-44DB-A48E-0B7261C8B4B4}" srcOrd="5" destOrd="0" presId="urn:microsoft.com/office/officeart/2005/8/layout/list1"/>
    <dgm:cxn modelId="{3D151F17-EA9E-4F0C-B7AC-ABCCE32F2425}" type="presParOf" srcId="{1B03B0C2-81AF-4819-85F1-A1F1B3BB4DB4}" destId="{2477AED7-12D6-40A5-82D3-F098E6EE1850}" srcOrd="6" destOrd="0" presId="urn:microsoft.com/office/officeart/2005/8/layout/list1"/>
    <dgm:cxn modelId="{43BCC750-37BB-45B8-BD49-2DFFB0F8CC8D}" type="presParOf" srcId="{1B03B0C2-81AF-4819-85F1-A1F1B3BB4DB4}" destId="{D491A677-2072-426B-814B-3F03198CC4F6}" srcOrd="7" destOrd="0" presId="urn:microsoft.com/office/officeart/2005/8/layout/list1"/>
    <dgm:cxn modelId="{E339EE38-BA0E-423E-9044-09DAD14DA1FE}" type="presParOf" srcId="{1B03B0C2-81AF-4819-85F1-A1F1B3BB4DB4}" destId="{103C1171-242E-45E7-ACC2-C098D7251E0D}" srcOrd="8" destOrd="0" presId="urn:microsoft.com/office/officeart/2005/8/layout/list1"/>
    <dgm:cxn modelId="{A21138E4-1B83-4F42-A2DA-85E182DE844C}" type="presParOf" srcId="{103C1171-242E-45E7-ACC2-C098D7251E0D}" destId="{CECDB398-9DDF-40B7-AA5D-E3A016256C7E}" srcOrd="0" destOrd="0" presId="urn:microsoft.com/office/officeart/2005/8/layout/list1"/>
    <dgm:cxn modelId="{DDA7779B-719C-48EE-881F-7975788762E0}" type="presParOf" srcId="{103C1171-242E-45E7-ACC2-C098D7251E0D}" destId="{C50B5779-30D0-447A-9314-BCBC54DB76B4}" srcOrd="1" destOrd="0" presId="urn:microsoft.com/office/officeart/2005/8/layout/list1"/>
    <dgm:cxn modelId="{A72AB59F-7CB9-4907-BB7B-9A1CB06256EE}" type="presParOf" srcId="{1B03B0C2-81AF-4819-85F1-A1F1B3BB4DB4}" destId="{EE7D1F4F-93ED-4EFD-809E-D744C6E49650}" srcOrd="9" destOrd="0" presId="urn:microsoft.com/office/officeart/2005/8/layout/list1"/>
    <dgm:cxn modelId="{815A6DCA-658B-48CF-88BA-43F49F36236D}" type="presParOf" srcId="{1B03B0C2-81AF-4819-85F1-A1F1B3BB4DB4}" destId="{DA20E1DD-44A0-4F1C-B6A4-07A10CA98785}" srcOrd="10" destOrd="0" presId="urn:microsoft.com/office/officeart/2005/8/layout/list1"/>
    <dgm:cxn modelId="{93CAECBA-EEBF-456D-B5CD-CB2A8D27CF39}" type="presParOf" srcId="{1B03B0C2-81AF-4819-85F1-A1F1B3BB4DB4}" destId="{608F9EFE-B92B-4CFB-8E94-4440631E68DB}" srcOrd="11" destOrd="0" presId="urn:microsoft.com/office/officeart/2005/8/layout/list1"/>
    <dgm:cxn modelId="{ED8101CE-D418-43D6-9403-4BE73CCC9614}" type="presParOf" srcId="{1B03B0C2-81AF-4819-85F1-A1F1B3BB4DB4}" destId="{87203B47-2F79-4EE6-A2CB-1CFD0ACF973E}" srcOrd="12" destOrd="0" presId="urn:microsoft.com/office/officeart/2005/8/layout/list1"/>
    <dgm:cxn modelId="{CA8BA369-214B-420A-8066-C28EF0B8028F}" type="presParOf" srcId="{87203B47-2F79-4EE6-A2CB-1CFD0ACF973E}" destId="{92717092-31FF-42EE-BB05-99E370211653}" srcOrd="0" destOrd="0" presId="urn:microsoft.com/office/officeart/2005/8/layout/list1"/>
    <dgm:cxn modelId="{8A494A14-4088-429A-AA9E-ADE59F6E911F}" type="presParOf" srcId="{87203B47-2F79-4EE6-A2CB-1CFD0ACF973E}" destId="{7BCE0D9E-9582-4E0E-9AA9-9E6B07425B1F}" srcOrd="1" destOrd="0" presId="urn:microsoft.com/office/officeart/2005/8/layout/list1"/>
    <dgm:cxn modelId="{21061631-DCA1-436C-B22F-CDA9E0220B01}" type="presParOf" srcId="{1B03B0C2-81AF-4819-85F1-A1F1B3BB4DB4}" destId="{D13B3CAA-C5D6-429F-B95D-48D726655756}" srcOrd="13" destOrd="0" presId="urn:microsoft.com/office/officeart/2005/8/layout/list1"/>
    <dgm:cxn modelId="{019EFC12-9FF1-4533-9D04-4A7B1DF105E6}" type="presParOf" srcId="{1B03B0C2-81AF-4819-85F1-A1F1B3BB4DB4}" destId="{8458A20C-4CDB-42DC-A833-0FAB268B3092}" srcOrd="14" destOrd="0" presId="urn:microsoft.com/office/officeart/2005/8/layout/list1"/>
    <dgm:cxn modelId="{D3E242FC-1807-4E1A-97EA-1153265A80A1}" type="presParOf" srcId="{1B03B0C2-81AF-4819-85F1-A1F1B3BB4DB4}" destId="{65DC95F0-62B2-442A-89C5-48917859FBDB}" srcOrd="15" destOrd="0" presId="urn:microsoft.com/office/officeart/2005/8/layout/list1"/>
    <dgm:cxn modelId="{718E0247-2F67-4693-9430-2D392184978D}" type="presParOf" srcId="{1B03B0C2-81AF-4819-85F1-A1F1B3BB4DB4}" destId="{B8B4E70E-89B5-41D4-8084-59D896220AD0}" srcOrd="16" destOrd="0" presId="urn:microsoft.com/office/officeart/2005/8/layout/list1"/>
    <dgm:cxn modelId="{21D63FBE-E8B8-40E0-B242-326F9091B4E3}" type="presParOf" srcId="{B8B4E70E-89B5-41D4-8084-59D896220AD0}" destId="{8C2FBDD7-6B86-4199-ACCE-303494D01E0E}" srcOrd="0" destOrd="0" presId="urn:microsoft.com/office/officeart/2005/8/layout/list1"/>
    <dgm:cxn modelId="{B76400C6-14E9-4371-A33F-EB94C0B5F92E}" type="presParOf" srcId="{B8B4E70E-89B5-41D4-8084-59D896220AD0}" destId="{43510B13-88DF-4DC5-8BA8-055E556A1FAE}" srcOrd="1" destOrd="0" presId="urn:microsoft.com/office/officeart/2005/8/layout/list1"/>
    <dgm:cxn modelId="{A1D446C6-F489-4CA4-ACC9-7C56D9E8E411}" type="presParOf" srcId="{1B03B0C2-81AF-4819-85F1-A1F1B3BB4DB4}" destId="{AA61AB23-5ED0-40BA-9CD0-47CB8DF41190}" srcOrd="17" destOrd="0" presId="urn:microsoft.com/office/officeart/2005/8/layout/list1"/>
    <dgm:cxn modelId="{A19160DA-1F6D-4229-8569-EB5E81825A02}" type="presParOf" srcId="{1B03B0C2-81AF-4819-85F1-A1F1B3BB4DB4}" destId="{0B51E324-7DEA-4CFF-808C-8F98BD010905}" srcOrd="18" destOrd="0" presId="urn:microsoft.com/office/officeart/2005/8/layout/list1"/>
    <dgm:cxn modelId="{28B58B44-1AC4-46CC-9AC3-49B231AB2AC8}" type="presParOf" srcId="{1B03B0C2-81AF-4819-85F1-A1F1B3BB4DB4}" destId="{B71AB74C-F3B8-4296-93C6-84DC361EC21A}" srcOrd="19" destOrd="0" presId="urn:microsoft.com/office/officeart/2005/8/layout/list1"/>
    <dgm:cxn modelId="{431D78C9-8226-4AEF-81E1-D8057EC128FD}" type="presParOf" srcId="{1B03B0C2-81AF-4819-85F1-A1F1B3BB4DB4}" destId="{D028E7A8-3683-4808-8F41-5B1A221CDEDB}" srcOrd="20" destOrd="0" presId="urn:microsoft.com/office/officeart/2005/8/layout/list1"/>
    <dgm:cxn modelId="{7C40DC5D-355E-4FA3-809B-193A014AB91C}" type="presParOf" srcId="{D028E7A8-3683-4808-8F41-5B1A221CDEDB}" destId="{0745A9D0-E15D-4C94-B277-0F14C4C6FFA7}" srcOrd="0" destOrd="0" presId="urn:microsoft.com/office/officeart/2005/8/layout/list1"/>
    <dgm:cxn modelId="{85E4B267-657D-4A75-A19F-14253117D0FD}" type="presParOf" srcId="{D028E7A8-3683-4808-8F41-5B1A221CDEDB}" destId="{39001981-BE94-4FB0-A552-4888C818BFFE}" srcOrd="1" destOrd="0" presId="urn:microsoft.com/office/officeart/2005/8/layout/list1"/>
    <dgm:cxn modelId="{0EF16473-1007-45E9-8A96-B2014A6F1A43}" type="presParOf" srcId="{1B03B0C2-81AF-4819-85F1-A1F1B3BB4DB4}" destId="{C9E30006-8B85-4FB9-AC43-F30A0FD9476B}" srcOrd="21" destOrd="0" presId="urn:microsoft.com/office/officeart/2005/8/layout/list1"/>
    <dgm:cxn modelId="{3F34C887-188C-4E04-930D-300B98A65422}" type="presParOf" srcId="{1B03B0C2-81AF-4819-85F1-A1F1B3BB4DB4}" destId="{E98A2D04-ACDF-4DC7-B7E5-D78FFA09424B}" srcOrd="22" destOrd="0" presId="urn:microsoft.com/office/officeart/2005/8/layout/list1"/>
    <dgm:cxn modelId="{0517F4A0-C2B7-4CD7-BD11-BECE5BCEAD42}" type="presParOf" srcId="{1B03B0C2-81AF-4819-85F1-A1F1B3BB4DB4}" destId="{2D6184D1-7A74-4F05-830D-4897CA98F12B}" srcOrd="23" destOrd="0" presId="urn:microsoft.com/office/officeart/2005/8/layout/list1"/>
    <dgm:cxn modelId="{A3E9AF86-DC1F-4C65-8D5F-B6CA597926DE}" type="presParOf" srcId="{1B03B0C2-81AF-4819-85F1-A1F1B3BB4DB4}" destId="{B7A82595-7DDA-4641-A8E8-1AC10F827C5C}" srcOrd="24" destOrd="0" presId="urn:microsoft.com/office/officeart/2005/8/layout/list1"/>
    <dgm:cxn modelId="{6775AA61-4EEB-4326-BB6B-5BBCBD0EB571}" type="presParOf" srcId="{B7A82595-7DDA-4641-A8E8-1AC10F827C5C}" destId="{5932783B-49D2-4057-91E9-257EE1163F1F}" srcOrd="0" destOrd="0" presId="urn:microsoft.com/office/officeart/2005/8/layout/list1"/>
    <dgm:cxn modelId="{46BD0857-8705-4C7C-9C82-909D1DA13CF7}" type="presParOf" srcId="{B7A82595-7DDA-4641-A8E8-1AC10F827C5C}" destId="{08FDD831-6499-4010-9AB9-7FF8397C3531}" srcOrd="1" destOrd="0" presId="urn:microsoft.com/office/officeart/2005/8/layout/list1"/>
    <dgm:cxn modelId="{368D4371-50B4-40FE-948A-02685D3FAA3D}" type="presParOf" srcId="{1B03B0C2-81AF-4819-85F1-A1F1B3BB4DB4}" destId="{6B25179D-6A6A-44D9-9D6F-70D44D1E5311}" srcOrd="25" destOrd="0" presId="urn:microsoft.com/office/officeart/2005/8/layout/list1"/>
    <dgm:cxn modelId="{840E2CF6-1683-4A2D-8651-EFB62D97414C}" type="presParOf" srcId="{1B03B0C2-81AF-4819-85F1-A1F1B3BB4DB4}" destId="{1AF22016-E603-4414-A802-DFF5E12BD49B}" srcOrd="26" destOrd="0" presId="urn:microsoft.com/office/officeart/2005/8/layout/list1"/>
    <dgm:cxn modelId="{C9E026D8-9FD9-4CF5-AFD6-22298201915D}" type="presParOf" srcId="{1B03B0C2-81AF-4819-85F1-A1F1B3BB4DB4}" destId="{B64A9569-2362-43C7-A78F-3F71D4F4E2FC}" srcOrd="27" destOrd="0" presId="urn:microsoft.com/office/officeart/2005/8/layout/list1"/>
    <dgm:cxn modelId="{004E10E0-958F-4355-8F05-3C5728AFB10A}" type="presParOf" srcId="{1B03B0C2-81AF-4819-85F1-A1F1B3BB4DB4}" destId="{7FE5BC5B-E3A0-4D98-ACDE-77384518E6F2}" srcOrd="28" destOrd="0" presId="urn:microsoft.com/office/officeart/2005/8/layout/list1"/>
    <dgm:cxn modelId="{062EEE01-8173-4B22-AE22-2393C9CDA438}" type="presParOf" srcId="{7FE5BC5B-E3A0-4D98-ACDE-77384518E6F2}" destId="{32E879FD-9052-4B86-B8B5-7431F7F09444}" srcOrd="0" destOrd="0" presId="urn:microsoft.com/office/officeart/2005/8/layout/list1"/>
    <dgm:cxn modelId="{DB2559D9-95BF-4532-A7F0-4F590C3DDF65}" type="presParOf" srcId="{7FE5BC5B-E3A0-4D98-ACDE-77384518E6F2}" destId="{3C4E2749-B332-4268-84E6-27D56FD31EE1}" srcOrd="1" destOrd="0" presId="urn:microsoft.com/office/officeart/2005/8/layout/list1"/>
    <dgm:cxn modelId="{19D61E21-6D8D-4F0B-893D-254C50C3A32D}" type="presParOf" srcId="{1B03B0C2-81AF-4819-85F1-A1F1B3BB4DB4}" destId="{CC1FA1BA-5DA9-4E75-9CF3-0949D32228BB}" srcOrd="29" destOrd="0" presId="urn:microsoft.com/office/officeart/2005/8/layout/list1"/>
    <dgm:cxn modelId="{12143AEA-5CA4-4207-8D3A-23A70C62D3A8}" type="presParOf" srcId="{1B03B0C2-81AF-4819-85F1-A1F1B3BB4DB4}" destId="{FF3980FC-AD3B-4BE8-85F8-BFB823339553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19F66-69FA-49F5-B05D-2BC0F0988BC6}">
      <dsp:nvSpPr>
        <dsp:cNvPr id="0" name=""/>
        <dsp:cNvSpPr/>
      </dsp:nvSpPr>
      <dsp:spPr>
        <a:xfrm>
          <a:off x="0" y="20758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F576B5-3E9B-4EE0-AFBF-FC5199C76C5C}">
      <dsp:nvSpPr>
        <dsp:cNvPr id="0" name=""/>
        <dsp:cNvSpPr/>
      </dsp:nvSpPr>
      <dsp:spPr>
        <a:xfrm>
          <a:off x="502935" y="4522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Definiranje problema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61074"/>
        <a:ext cx="7009397" cy="293016"/>
      </dsp:txXfrm>
    </dsp:sp>
    <dsp:sp modelId="{2477AED7-12D6-40A5-82D3-F098E6EE1850}">
      <dsp:nvSpPr>
        <dsp:cNvPr id="0" name=""/>
        <dsp:cNvSpPr/>
      </dsp:nvSpPr>
      <dsp:spPr>
        <a:xfrm>
          <a:off x="0" y="70654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0FBF2F-1E77-47AD-8843-361141D124FA}">
      <dsp:nvSpPr>
        <dsp:cNvPr id="0" name=""/>
        <dsp:cNvSpPr/>
      </dsp:nvSpPr>
      <dsp:spPr>
        <a:xfrm>
          <a:off x="502935" y="54418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Analiza problema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560034"/>
        <a:ext cx="7009397" cy="293016"/>
      </dsp:txXfrm>
    </dsp:sp>
    <dsp:sp modelId="{DA20E1DD-44A0-4F1C-B6A4-07A10CA98785}">
      <dsp:nvSpPr>
        <dsp:cNvPr id="0" name=""/>
        <dsp:cNvSpPr/>
      </dsp:nvSpPr>
      <dsp:spPr>
        <a:xfrm>
          <a:off x="0" y="120550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0B5779-30D0-447A-9314-BCBC54DB76B4}">
      <dsp:nvSpPr>
        <dsp:cNvPr id="0" name=""/>
        <dsp:cNvSpPr/>
      </dsp:nvSpPr>
      <dsp:spPr>
        <a:xfrm>
          <a:off x="502935" y="104314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Izrada algoritma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1058994"/>
        <a:ext cx="7009397" cy="293016"/>
      </dsp:txXfrm>
    </dsp:sp>
    <dsp:sp modelId="{8458A20C-4CDB-42DC-A833-0FAB268B3092}">
      <dsp:nvSpPr>
        <dsp:cNvPr id="0" name=""/>
        <dsp:cNvSpPr/>
      </dsp:nvSpPr>
      <dsp:spPr>
        <a:xfrm>
          <a:off x="0" y="170446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CE0D9E-9582-4E0E-9AA9-9E6B07425B1F}">
      <dsp:nvSpPr>
        <dsp:cNvPr id="0" name=""/>
        <dsp:cNvSpPr/>
      </dsp:nvSpPr>
      <dsp:spPr>
        <a:xfrm>
          <a:off x="502935" y="154210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Pisanje programa u odabranome programskom jeziku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1557954"/>
        <a:ext cx="7009397" cy="293016"/>
      </dsp:txXfrm>
    </dsp:sp>
    <dsp:sp modelId="{0B51E324-7DEA-4CFF-808C-8F98BD010905}">
      <dsp:nvSpPr>
        <dsp:cNvPr id="0" name=""/>
        <dsp:cNvSpPr/>
      </dsp:nvSpPr>
      <dsp:spPr>
        <a:xfrm>
          <a:off x="0" y="220342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510B13-88DF-4DC5-8BA8-055E556A1FAE}">
      <dsp:nvSpPr>
        <dsp:cNvPr id="0" name=""/>
        <dsp:cNvSpPr/>
      </dsp:nvSpPr>
      <dsp:spPr>
        <a:xfrm>
          <a:off x="502935" y="204106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Prevođenje programa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2056914"/>
        <a:ext cx="7009397" cy="293016"/>
      </dsp:txXfrm>
    </dsp:sp>
    <dsp:sp modelId="{E98A2D04-ACDF-4DC7-B7E5-D78FFA09424B}">
      <dsp:nvSpPr>
        <dsp:cNvPr id="0" name=""/>
        <dsp:cNvSpPr/>
      </dsp:nvSpPr>
      <dsp:spPr>
        <a:xfrm>
          <a:off x="0" y="270238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001981-BE94-4FB0-A552-4888C818BFFE}">
      <dsp:nvSpPr>
        <dsp:cNvPr id="0" name=""/>
        <dsp:cNvSpPr/>
      </dsp:nvSpPr>
      <dsp:spPr>
        <a:xfrm>
          <a:off x="502935" y="254002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Testiranje programa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2555874"/>
        <a:ext cx="7009397" cy="293016"/>
      </dsp:txXfrm>
    </dsp:sp>
    <dsp:sp modelId="{1AF22016-E603-4414-A802-DFF5E12BD49B}">
      <dsp:nvSpPr>
        <dsp:cNvPr id="0" name=""/>
        <dsp:cNvSpPr/>
      </dsp:nvSpPr>
      <dsp:spPr>
        <a:xfrm>
          <a:off x="0" y="320134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FDD831-6499-4010-9AB9-7FF8397C3531}">
      <dsp:nvSpPr>
        <dsp:cNvPr id="0" name=""/>
        <dsp:cNvSpPr/>
      </dsp:nvSpPr>
      <dsp:spPr>
        <a:xfrm>
          <a:off x="502935" y="303898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Izradba dokumentacije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3054834"/>
        <a:ext cx="7009397" cy="293016"/>
      </dsp:txXfrm>
    </dsp:sp>
    <dsp:sp modelId="{FF3980FC-AD3B-4BE8-85F8-BFB823339553}">
      <dsp:nvSpPr>
        <dsp:cNvPr id="0" name=""/>
        <dsp:cNvSpPr/>
      </dsp:nvSpPr>
      <dsp:spPr>
        <a:xfrm>
          <a:off x="0" y="3700302"/>
          <a:ext cx="1005871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4E2749-B332-4268-84E6-27D56FD31EE1}">
      <dsp:nvSpPr>
        <dsp:cNvPr id="0" name=""/>
        <dsp:cNvSpPr/>
      </dsp:nvSpPr>
      <dsp:spPr>
        <a:xfrm>
          <a:off x="502935" y="3537942"/>
          <a:ext cx="7041101" cy="32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37" tIns="0" rIns="26613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Održavanje programa</a:t>
          </a:r>
          <a:endParaRPr lang="hr-HR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787" y="3553794"/>
        <a:ext cx="700939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73C15-0580-441D-B0D9-1F33AF0ADE76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2CD90-747F-4F9A-9FA4-23E9C68C36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224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CD3C-5A00-440E-95E6-946CACAB570A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8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04BF-2B58-433E-9D48-B25DC5553D24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4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D1D4-6A3E-4B05-B5E0-124539690EF5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3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91440" indent="-9144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1pPr>
            <a:lvl2pPr marL="38404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2pPr>
            <a:lvl3pPr marL="56692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3pPr>
            <a:lvl4pPr marL="74980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4pPr>
            <a:lvl5pPr marL="932688" indent="-182880">
              <a:lnSpc>
                <a:spcPct val="110000"/>
              </a:lnSpc>
              <a:buFont typeface="Wingdings" panose="05000000000000000000" pitchFamily="2" charset="2"/>
              <a:buChar char="ü"/>
              <a:defRPr sz="2400"/>
            </a:lvl5pPr>
          </a:lstStyle>
          <a:p>
            <a:pPr lvl="0"/>
            <a:r>
              <a:rPr lang="hr-HR" dirty="0" smtClean="0"/>
              <a:t> Uredite stilove teksta matrice</a:t>
            </a:r>
          </a:p>
          <a:p>
            <a:pPr lvl="1"/>
            <a:r>
              <a:rPr lang="hr-HR" dirty="0" smtClean="0"/>
              <a:t> Druga razina</a:t>
            </a:r>
          </a:p>
          <a:p>
            <a:pPr lvl="2"/>
            <a:r>
              <a:rPr lang="hr-HR" dirty="0" smtClean="0"/>
              <a:t> Treća razina</a:t>
            </a:r>
          </a:p>
          <a:p>
            <a:pPr lvl="3"/>
            <a:r>
              <a:rPr lang="hr-HR" dirty="0" smtClean="0"/>
              <a:t> Četvrta razina</a:t>
            </a:r>
          </a:p>
          <a:p>
            <a:pPr lvl="4"/>
            <a:r>
              <a:rPr lang="hr-HR" dirty="0" smtClean="0"/>
              <a:t> 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0197-157F-4F3B-A8D2-6A4480D647F2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4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6767-46A8-4F99-90E2-CE49EC0D1B0E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EEE8-2BEE-49C9-93E1-37F482B3A33E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6F38-7512-4D16-B5A0-CDDC4C369D3D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2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0F59-C896-42AF-910D-6A71298B6A50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7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DDD2-F02D-41AE-A20D-50664FDCD5C1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1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161841-90E4-42AF-B213-677ADEA91782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D812-575F-4AC8-B779-EF376761B523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B7CCD3-E426-4AEF-A1B4-95EC097B78CE}" type="datetime1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Pseudojezik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Priprema za ispit iz informatike na </a:t>
            </a:r>
            <a:r>
              <a:rPr lang="hr-HR" dirty="0" smtClean="0"/>
              <a:t>DM ili za natjecanje iz osnova informatike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objasniti pojam i osnovna svojstva algoritma</a:t>
            </a:r>
          </a:p>
          <a:p>
            <a:r>
              <a:rPr lang="hr-HR" dirty="0" smtClean="0"/>
              <a:t>nabrojiti</a:t>
            </a:r>
            <a:r>
              <a:rPr lang="hr-HR" dirty="0"/>
              <a:t>, razlikovati i usporediti vrste </a:t>
            </a:r>
            <a:r>
              <a:rPr lang="hr-HR" dirty="0" smtClean="0"/>
              <a:t>programskih jezika</a:t>
            </a:r>
            <a:endParaRPr lang="hr-HR" dirty="0"/>
          </a:p>
          <a:p>
            <a:r>
              <a:rPr lang="it-IT" dirty="0" err="1" smtClean="0"/>
              <a:t>identificirati</a:t>
            </a:r>
            <a:r>
              <a:rPr lang="it-IT" dirty="0" smtClean="0"/>
              <a:t> </a:t>
            </a:r>
            <a:r>
              <a:rPr lang="it-IT" dirty="0" err="1"/>
              <a:t>faze</a:t>
            </a:r>
            <a:r>
              <a:rPr lang="it-IT" dirty="0"/>
              <a:t> </a:t>
            </a:r>
            <a:r>
              <a:rPr lang="it-IT" dirty="0" err="1"/>
              <a:t>izrade</a:t>
            </a:r>
            <a:r>
              <a:rPr lang="it-IT" dirty="0"/>
              <a:t> </a:t>
            </a:r>
            <a:r>
              <a:rPr lang="it-IT" dirty="0" err="1"/>
              <a:t>programa</a:t>
            </a:r>
            <a:r>
              <a:rPr lang="it-IT" dirty="0"/>
              <a:t> i </a:t>
            </a:r>
            <a:r>
              <a:rPr lang="it-IT" dirty="0" err="1"/>
              <a:t>razlikovati</a:t>
            </a:r>
            <a:r>
              <a:rPr lang="it-IT" dirty="0"/>
              <a:t> </a:t>
            </a:r>
            <a:r>
              <a:rPr lang="it-IT" dirty="0" err="1" smtClean="0"/>
              <a:t>vrste</a:t>
            </a:r>
            <a:r>
              <a:rPr lang="hr-HR" dirty="0" smtClean="0"/>
              <a:t> pogrješaka</a:t>
            </a:r>
            <a:endParaRPr lang="hr-HR" dirty="0"/>
          </a:p>
          <a:p>
            <a:r>
              <a:rPr lang="it-IT" dirty="0" err="1" smtClean="0"/>
              <a:t>usvojiti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znati</a:t>
            </a:r>
            <a:r>
              <a:rPr lang="it-IT" dirty="0"/>
              <a:t> </a:t>
            </a:r>
            <a:r>
              <a:rPr lang="it-IT" dirty="0" err="1"/>
              <a:t>razlikovati</a:t>
            </a:r>
            <a:r>
              <a:rPr lang="it-IT" dirty="0"/>
              <a:t> (</a:t>
            </a:r>
            <a:r>
              <a:rPr lang="it-IT" dirty="0" err="1"/>
              <a:t>protumačiti</a:t>
            </a:r>
            <a:r>
              <a:rPr lang="it-IT" dirty="0"/>
              <a:t>) </a:t>
            </a:r>
            <a:r>
              <a:rPr lang="it-IT" dirty="0" err="1"/>
              <a:t>pojam</a:t>
            </a:r>
            <a:r>
              <a:rPr lang="it-IT" dirty="0"/>
              <a:t> </a:t>
            </a:r>
            <a:r>
              <a:rPr lang="it-IT" dirty="0" smtClean="0"/>
              <a:t>i</a:t>
            </a:r>
            <a:r>
              <a:rPr lang="hr-HR" dirty="0" smtClean="0"/>
              <a:t> uporabu </a:t>
            </a:r>
            <a:r>
              <a:rPr lang="hr-HR" dirty="0"/>
              <a:t>varijable i konstante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7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ponavljanja na ispitima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Ponavljanje s poznatim brojem ponavljanja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86603"/>
            <a:ext cx="5189517" cy="1450757"/>
          </a:xfrm>
        </p:spPr>
        <p:txBody>
          <a:bodyPr>
            <a:normAutofit/>
          </a:bodyPr>
          <a:lstStyle/>
          <a:p>
            <a:r>
              <a:rPr lang="hr-HR" sz="2800" dirty="0"/>
              <a:t>Probna državna matura, 2009., zadatak </a:t>
            </a:r>
            <a:r>
              <a:rPr lang="hr-HR" sz="2800" dirty="0" smtClean="0"/>
              <a:t>24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845734"/>
            <a:ext cx="518951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err="1"/>
              <a:t>Što</a:t>
            </a:r>
            <a:r>
              <a:rPr lang="it-IT" sz="1800" dirty="0"/>
              <a:t> </a:t>
            </a:r>
            <a:r>
              <a:rPr lang="it-IT" sz="1800" dirty="0" err="1"/>
              <a:t>će</a:t>
            </a:r>
            <a:r>
              <a:rPr lang="it-IT" sz="1800" dirty="0"/>
              <a:t> </a:t>
            </a:r>
            <a:r>
              <a:rPr lang="it-IT" sz="1800" dirty="0" err="1"/>
              <a:t>ispisati</a:t>
            </a:r>
            <a:r>
              <a:rPr lang="it-IT" sz="1800" dirty="0"/>
              <a:t> </a:t>
            </a:r>
            <a:r>
              <a:rPr lang="it-IT" sz="1800" dirty="0" err="1"/>
              <a:t>sljedeći</a:t>
            </a:r>
            <a:r>
              <a:rPr lang="it-IT" sz="1800" dirty="0"/>
              <a:t> dio </a:t>
            </a:r>
            <a:r>
              <a:rPr lang="it-IT" sz="1800" dirty="0" err="1"/>
              <a:t>programa</a:t>
            </a:r>
            <a:r>
              <a:rPr lang="it-IT" sz="1800" dirty="0" smtClean="0"/>
              <a:t>?</a:t>
            </a:r>
            <a:endParaRPr lang="hr-HR" sz="1800" dirty="0" smtClean="0"/>
          </a:p>
          <a:p>
            <a:pPr marL="363538" indent="0"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:= 47;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 := 2 </a:t>
            </a: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hr-H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qrt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pl-PL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pl-PL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 = 0 </a:t>
            </a:r>
            <a:r>
              <a:rPr lang="pl-PL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694505" y="5638261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101</a:t>
            </a:fld>
            <a:endParaRPr lang="en-US" dirty="0"/>
          </a:p>
        </p:txBody>
      </p:sp>
      <p:sp>
        <p:nvSpPr>
          <p:cNvPr id="6" name="Rezervirano mjesto sadržaja 5"/>
          <p:cNvSpPr txBox="1">
            <a:spLocks/>
          </p:cNvSpPr>
          <p:nvPr/>
        </p:nvSpPr>
        <p:spPr>
          <a:xfrm>
            <a:off x="5723906" y="1845734"/>
            <a:ext cx="6353299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Kolika je vrijednost varijable s nakon izvodenja dijela programa?</a:t>
            </a:r>
            <a:br>
              <a:rPr lang="pl-PL" dirty="0" smtClean="0"/>
            </a:br>
            <a:r>
              <a:rPr lang="pl-PL" dirty="0" smtClean="0"/>
              <a:t>s := 0;</a:t>
            </a:r>
            <a:br>
              <a:rPr lang="pl-PL" dirty="0" smtClean="0"/>
            </a:br>
            <a:r>
              <a:rPr lang="pl-PL" dirty="0" smtClean="0"/>
              <a:t>za i := 0 do 2 ciniti</a:t>
            </a:r>
            <a:br>
              <a:rPr lang="pl-PL" dirty="0" smtClean="0"/>
            </a:br>
            <a:r>
              <a:rPr lang="pl-PL" dirty="0" smtClean="0"/>
              <a:t>  za j := 0 do 2 ciniti</a:t>
            </a:r>
            <a:br>
              <a:rPr lang="pl-PL" dirty="0" smtClean="0"/>
            </a:br>
            <a:r>
              <a:rPr lang="pl-PL" dirty="0" smtClean="0"/>
              <a:t>  s := s + 2;</a:t>
            </a:r>
            <a:br>
              <a:rPr lang="pl-PL" dirty="0" smtClean="0"/>
            </a:br>
            <a:r>
              <a:rPr lang="pl-PL" dirty="0" smtClean="0"/>
              <a:t>s := s - 10;</a:t>
            </a:r>
          </a:p>
          <a:p>
            <a:r>
              <a:rPr lang="pl-PL" dirty="0" smtClean="0"/>
              <a:t>i=0 j=0, 1, 2 		i=1 j=0, 1, 2	 i=2 j=0, 1, 2 </a:t>
            </a:r>
          </a:p>
          <a:p>
            <a:r>
              <a:rPr lang="pl-PL" dirty="0" smtClean="0"/>
              <a:t>     s=  2  4  6 		          8 10 12	          14 16 18</a:t>
            </a:r>
          </a:p>
          <a:p>
            <a:r>
              <a:rPr lang="pl-PL" dirty="0" smtClean="0"/>
              <a:t>S=18-10=8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884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</a:t>
            </a:r>
            <a:r>
              <a:rPr lang="hr-HR" dirty="0"/>
              <a:t>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27;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12;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+ m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= 0) I (m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= 0)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</a:t>
            </a:r>
            <a:r>
              <a:rPr lang="hr-HR" dirty="0"/>
              <a:t>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15;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52;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i := x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(i MOD 2 = 0) I (i DIV 10 MOD 2 &lt;&gt; 0)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6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</a:t>
            </a:r>
            <a:r>
              <a:rPr lang="hr-HR" dirty="0"/>
              <a:t>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15;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52;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x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(i MOD 2 = 0) I (i DIV 10 MOD 2 = 0)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5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ispisati sljedeći algoritam za unesenu vrijednost n </a:t>
            </a:r>
            <a:r>
              <a:rPr lang="hr-HR" i="1" dirty="0"/>
              <a:t>= </a:t>
            </a:r>
            <a:r>
              <a:rPr lang="hr-HR" dirty="0"/>
              <a:t>29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(s);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076304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28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1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Za prirodan broj kaže se da je prost ako je djeljiv samo s 1 i sa samim sobom</a:t>
            </a:r>
            <a:r>
              <a:rPr lang="pl-PL" dirty="0" smtClean="0"/>
              <a:t>. U </a:t>
            </a:r>
            <a:r>
              <a:rPr lang="pl-PL" dirty="0"/>
              <a:t>nastavku je dio programa koji će za broj n provjeriti je li prost</a:t>
            </a:r>
            <a:r>
              <a:rPr lang="pl-PL" dirty="0" smtClean="0"/>
              <a:t>. </a:t>
            </a:r>
            <a:r>
              <a:rPr lang="hr-HR" dirty="0" smtClean="0"/>
              <a:t>Koju </a:t>
            </a:r>
            <a:r>
              <a:rPr lang="hr-HR" dirty="0"/>
              <a:t>naredbu treba umetnuti na označeno mjesto (crtu) kako bi program </a:t>
            </a:r>
            <a:r>
              <a:rPr lang="hr-HR" dirty="0" smtClean="0"/>
              <a:t>bio ispravan</a:t>
            </a:r>
            <a:r>
              <a:rPr lang="hr-HR" dirty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2 do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mod i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__________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k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je prost');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nije prost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311" y="3952034"/>
            <a:ext cx="3098705" cy="1776413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8417857" y="4401469"/>
            <a:ext cx="377863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3630" y="3836400"/>
            <a:ext cx="2101663" cy="190150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Za prirodan broj kaže se da je prost ako je djeljiv samo s 1 i sa samim sobom</a:t>
            </a:r>
            <a:r>
              <a:rPr lang="pl-PL" dirty="0" smtClean="0"/>
              <a:t>. U </a:t>
            </a:r>
            <a:r>
              <a:rPr lang="pl-PL" dirty="0"/>
              <a:t>nastavku je dio programa koji će za broj n provjeriti je li prost.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Koji uvjet treba umetnuti na označeno mjesto (crtu) kako bi program bio ispravan?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2 do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mod i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_______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je prost')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('Broj nije prost');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8122021" y="4683857"/>
            <a:ext cx="377863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Koju će vrijednost ispisati sljedeći algoritam ako se za n upisuje vrijednost 7</a:t>
            </a:r>
            <a:r>
              <a:rPr lang="hr-HR" dirty="0" smtClean="0"/>
              <a:t>, a </a:t>
            </a:r>
            <a:r>
              <a:rPr lang="hr-HR" dirty="0"/>
              <a:t>zatim n različitih prirodnih brojeva b: 3 214, 252, 1 028, 112, 198, 3, 16 834?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ulaz 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m:=0;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b mod 10 &gt; m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m := b mod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(m);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7234518" y="5638261"/>
            <a:ext cx="473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8 =&gt; najveće zadnja znamenka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Koju će vrijednost ispisati sljedeći algoritam ako se za n upisuje vrijednost 7</a:t>
            </a:r>
            <a:r>
              <a:rPr lang="hr-HR" dirty="0" smtClean="0"/>
              <a:t>, a </a:t>
            </a:r>
            <a:r>
              <a:rPr lang="hr-HR" dirty="0"/>
              <a:t>zatim n različitih prirodnih brojeva b: 314, 25, 102, 1123, 98, 2, 16 836?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m:=9;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&lt; m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(m);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329953" y="5638261"/>
            <a:ext cx="7409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 (najmanja zadnja znamenka unesenih brojeva)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2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zapisivanja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Dijagram tijeka </a:t>
            </a:r>
            <a:r>
              <a:rPr lang="hr-HR" dirty="0" smtClean="0"/>
              <a:t>- </a:t>
            </a:r>
            <a:r>
              <a:rPr lang="hr-HR" dirty="0"/>
              <a:t>grafički prikaz algoritma</a:t>
            </a:r>
            <a:endParaRPr lang="hr-HR" dirty="0" smtClean="0"/>
          </a:p>
          <a:p>
            <a:r>
              <a:rPr lang="hr-HR" b="1" dirty="0" err="1" smtClean="0"/>
              <a:t>Pseudojezik</a:t>
            </a:r>
            <a:r>
              <a:rPr lang="hr-HR" dirty="0" smtClean="0"/>
              <a:t> - </a:t>
            </a:r>
            <a:r>
              <a:rPr lang="pl-PL" dirty="0"/>
              <a:t>opis algoritma. </a:t>
            </a:r>
            <a:endParaRPr lang="pl-PL" dirty="0" smtClean="0"/>
          </a:p>
          <a:p>
            <a:pPr lvl="1"/>
            <a:r>
              <a:rPr lang="pl-PL" dirty="0" smtClean="0"/>
              <a:t>prijelazni </a:t>
            </a:r>
            <a:r>
              <a:rPr lang="pl-PL" dirty="0"/>
              <a:t>oblik </a:t>
            </a:r>
            <a:r>
              <a:rPr lang="pl-PL" dirty="0" smtClean="0"/>
              <a:t>između </a:t>
            </a:r>
            <a:r>
              <a:rPr lang="hr-HR" dirty="0" smtClean="0"/>
              <a:t>govornoga </a:t>
            </a:r>
            <a:r>
              <a:rPr lang="hr-HR" dirty="0"/>
              <a:t>i programskog </a:t>
            </a:r>
            <a:r>
              <a:rPr lang="hr-HR" dirty="0" smtClean="0"/>
              <a:t>jezika</a:t>
            </a:r>
          </a:p>
          <a:p>
            <a:pPr lvl="1"/>
            <a:r>
              <a:rPr lang="hr-HR" dirty="0" smtClean="0"/>
              <a:t>sadržava </a:t>
            </a:r>
            <a:r>
              <a:rPr lang="hr-HR" dirty="0"/>
              <a:t>samo instrukcije u ispravnom </a:t>
            </a:r>
            <a:r>
              <a:rPr lang="hr-HR" dirty="0" smtClean="0"/>
              <a:t>redoslijedu</a:t>
            </a:r>
          </a:p>
          <a:p>
            <a:pPr lvl="1"/>
            <a:r>
              <a:rPr lang="hr-HR" dirty="0" smtClean="0"/>
              <a:t>lako </a:t>
            </a:r>
            <a:r>
              <a:rPr lang="hr-HR" dirty="0"/>
              <a:t>je razumljiv i vrlo se jednostavno može prevesti u bilo koji programski jezik.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7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it-IT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200;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min := a;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&lt;= min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min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izlaz(min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3805517" y="5561969"/>
            <a:ext cx="8659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200 =&gt; ako je srednja znamenka od i &lt;= srednje znamenke od min, min=i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5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ispisati sljedeći dio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150;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min := a;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&lt;= min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min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(min);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329953" y="5638261"/>
            <a:ext cx="7409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150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Što će ispisati sljedeći algoritam?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799" y="2810437"/>
            <a:ext cx="6194281" cy="1406618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5782235" y="3173506"/>
            <a:ext cx="5862918" cy="3361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algoritam?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+ 1;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(k);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339" y="4764481"/>
            <a:ext cx="5936408" cy="1522879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5906339" y="5742051"/>
            <a:ext cx="5862918" cy="33617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Koji će od navedenih algoritama uvijek ispisivati najveći od n unesenih realnih </a:t>
            </a:r>
            <a:r>
              <a:rPr lang="hr-HR" dirty="0" smtClean="0"/>
              <a:t>brojeva</a:t>
            </a:r>
            <a:r>
              <a:rPr lang="hr-HR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61" y="572544"/>
            <a:ext cx="5303185" cy="522616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656" y="502737"/>
            <a:ext cx="3481107" cy="5365783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653861" y="572543"/>
            <a:ext cx="5303185" cy="26413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Koji će od navedenih algoritama ispisivati zbroj n unesenih brojeva?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2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1" y="572543"/>
            <a:ext cx="4724963" cy="5742881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653861" y="572543"/>
            <a:ext cx="5303185" cy="26413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284" y="572543"/>
            <a:ext cx="4903975" cy="4791425"/>
          </a:xfrm>
          <a:prstGeom prst="rect">
            <a:avLst/>
          </a:prstGeom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Ugniježđene petlje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0"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b1:= p1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k1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b2:= p2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k2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pl-PL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naredba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(blok naredbi);</a:t>
            </a:r>
          </a:p>
          <a:p>
            <a:r>
              <a:rPr lang="hr-HR" dirty="0" smtClean="0"/>
              <a:t>Tijek izvršavanja:</a:t>
            </a:r>
          </a:p>
          <a:p>
            <a:pPr lvl="1"/>
            <a:r>
              <a:rPr lang="hr-HR" dirty="0" smtClean="0"/>
              <a:t>kada </a:t>
            </a:r>
            <a:r>
              <a:rPr lang="hr-HR" dirty="0"/>
              <a:t>se jednom promijeni vrijednost kontrolne varijable </a:t>
            </a:r>
            <a:r>
              <a:rPr lang="hr-HR" dirty="0" smtClean="0"/>
              <a:t>vanjske petlje </a:t>
            </a:r>
            <a:r>
              <a:rPr lang="hr-HR" dirty="0"/>
              <a:t>(b1), potpuno </a:t>
            </a:r>
            <a:r>
              <a:rPr lang="hr-HR" dirty="0" smtClean="0"/>
              <a:t>se izvrši </a:t>
            </a:r>
            <a:r>
              <a:rPr lang="hr-HR" dirty="0"/>
              <a:t>unutarnja petlja (vrijednosti njezine kontrolne </a:t>
            </a:r>
            <a:r>
              <a:rPr lang="hr-HR" dirty="0" smtClean="0"/>
              <a:t>varijable </a:t>
            </a:r>
            <a:r>
              <a:rPr lang="pl-PL" dirty="0" smtClean="0"/>
              <a:t>(</a:t>
            </a:r>
            <a:r>
              <a:rPr lang="pl-PL" dirty="0"/>
              <a:t>b2) promijene se od početne do završne).</a:t>
            </a:r>
          </a:p>
          <a:p>
            <a:r>
              <a:rPr lang="hr-HR" dirty="0"/>
              <a:t>Tek se tada ponovo promijeni vrijednost kontrolne varijable vanjske </a:t>
            </a:r>
            <a:r>
              <a:rPr lang="hr-HR" dirty="0" smtClean="0"/>
              <a:t>petlje (b1).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7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Ugniježđene petlje na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3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 dijagrama tijeka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1013" y="1995488"/>
            <a:ext cx="6210300" cy="3724275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6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t nakon izvođenja sljedećega dijela programa?</a:t>
            </a:r>
          </a:p>
          <a:p>
            <a:pPr marL="363538" indent="0">
              <a:buNone/>
            </a:pPr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 := 3;</a:t>
            </a:r>
          </a:p>
          <a:p>
            <a:pPr marL="363538" indent="0">
              <a:buNone/>
            </a:pP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i := 2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buNone/>
            </a:pPr>
            <a:r>
              <a:rPr lang="pl-PL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2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j := i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pl-PL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buNone/>
            </a:pPr>
            <a:r>
              <a:rPr lang="hr-H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t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j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+ 2 * i;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36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2010.,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t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j := 1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+ 2 * i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60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5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ponavljanja na ispitima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Ponavljanje kod kojih ponavljanje ovisi o zadanom uvjetu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Opći oblik </a:t>
            </a:r>
            <a:r>
              <a:rPr lang="hr-HR" b="1" dirty="0"/>
              <a:t>naredbe ponavljanja s provjerom uvjeta na početku </a:t>
            </a:r>
            <a:r>
              <a:rPr lang="hr-HR" dirty="0"/>
              <a:t>jest</a:t>
            </a:r>
            <a:r>
              <a:rPr lang="hr-HR" dirty="0" smtClean="0"/>
              <a:t>:</a:t>
            </a:r>
          </a:p>
          <a:p>
            <a:pPr marL="363538" indent="0">
              <a:buNone/>
            </a:pP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(uvjet) 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naredba;</a:t>
            </a:r>
          </a:p>
          <a:p>
            <a:r>
              <a:rPr lang="da-DK" dirty="0"/>
              <a:t>Naredba unutar ove petlje ponavlja se </a:t>
            </a:r>
            <a:r>
              <a:rPr lang="da-DK" b="1" dirty="0"/>
              <a:t>sve dok je uvjet istinit</a:t>
            </a:r>
            <a:r>
              <a:rPr lang="da-DK" dirty="0"/>
              <a:t>. </a:t>
            </a:r>
            <a:endParaRPr lang="hr-HR" dirty="0" smtClean="0"/>
          </a:p>
          <a:p>
            <a:r>
              <a:rPr lang="da-DK" dirty="0" smtClean="0"/>
              <a:t>Ako </a:t>
            </a:r>
            <a:r>
              <a:rPr lang="da-DK" dirty="0"/>
              <a:t>se treba </a:t>
            </a:r>
            <a:r>
              <a:rPr lang="da-DK" dirty="0" smtClean="0"/>
              <a:t>ponavljati</a:t>
            </a:r>
            <a:r>
              <a:rPr lang="hr-HR" dirty="0" smtClean="0"/>
              <a:t> više </a:t>
            </a:r>
            <a:r>
              <a:rPr lang="hr-HR" dirty="0"/>
              <a:t>od jedne naredbe, one se moraju staviti u blok (između znakova { i }).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400" dirty="0" smtClean="0"/>
              <a:t>Nakon izvršavanja algoritma</a:t>
            </a:r>
            <a:endParaRPr lang="hr-HR" sz="2400" dirty="0"/>
          </a:p>
          <a:p>
            <a:pPr marL="712788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k:=3;</a:t>
            </a:r>
          </a:p>
          <a:p>
            <a:pPr marL="712788" indent="0">
              <a:buNone/>
            </a:pPr>
            <a:r>
              <a:rPr lang="hr-HR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hr-HR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je </a:t>
            </a: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(k&lt;=6) </a:t>
            </a:r>
            <a:r>
              <a:rPr lang="hr-HR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712788" lvl="1" indent="0">
              <a:buNone/>
            </a:pP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:= k+3;</a:t>
            </a:r>
          </a:p>
          <a:p>
            <a:pPr marL="712788" indent="0">
              <a:buNone/>
            </a:pPr>
            <a:r>
              <a:rPr lang="hr-HR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(k);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na zaslon će se ispisati broj 9</a:t>
            </a:r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Objašnjenje…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Na </a:t>
            </a:r>
            <a:r>
              <a:rPr lang="hr-HR" dirty="0"/>
              <a:t>početku se varijabli k pridruži vrijednost 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Naredba </a:t>
            </a:r>
            <a:r>
              <a:rPr lang="hr-HR" dirty="0"/>
              <a:t>dok je... sada provjerava je li vrijednost varijable k manja ili </a:t>
            </a:r>
            <a:r>
              <a:rPr lang="hr-HR" dirty="0" smtClean="0"/>
              <a:t>jednaka broju </a:t>
            </a:r>
            <a:r>
              <a:rPr lang="hr-HR" dirty="0"/>
              <a:t>6. Budući da je ta vrijednost jednaka 3, uvjet je ispunjen i vrijednost </a:t>
            </a:r>
            <a:r>
              <a:rPr lang="hr-HR" dirty="0" smtClean="0"/>
              <a:t>varijable </a:t>
            </a:r>
            <a:r>
              <a:rPr lang="pl-PL" dirty="0" smtClean="0"/>
              <a:t>k </a:t>
            </a:r>
            <a:r>
              <a:rPr lang="pl-PL" dirty="0"/>
              <a:t>uvećava se za 3 (</a:t>
            </a:r>
            <a:r>
              <a:rPr lang="pl-PL" b="1" dirty="0"/>
              <a:t>k=3+3=6</a:t>
            </a:r>
            <a:r>
              <a:rPr lang="pl-PL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Sada se izvršavanje programa vraća na ispitivanje uvjeta.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Šest je jednako šest i uvjet je još uvijek ispunjen. To znači da će se vrijednost </a:t>
            </a:r>
            <a:r>
              <a:rPr lang="hr-HR" dirty="0" smtClean="0"/>
              <a:t>varijable </a:t>
            </a:r>
            <a:r>
              <a:rPr lang="pl-PL" dirty="0" smtClean="0"/>
              <a:t>k </a:t>
            </a:r>
            <a:r>
              <a:rPr lang="pl-PL" dirty="0"/>
              <a:t>ponovo uvećati za 3 =&gt; </a:t>
            </a:r>
            <a:r>
              <a:rPr lang="pl-PL" b="1" dirty="0"/>
              <a:t>k=6+3=9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Devet je veći od šest, uvjet nije ispunjen i program nastavlja s izvođenjem </a:t>
            </a:r>
            <a:r>
              <a:rPr lang="hr-HR" dirty="0" smtClean="0"/>
              <a:t>prve naredbe </a:t>
            </a:r>
            <a:r>
              <a:rPr lang="hr-HR" dirty="0"/>
              <a:t>iza naredbe ponavljanja. To je naredba izlaz(k). Sada se ispisuje broj </a:t>
            </a:r>
            <a:r>
              <a:rPr lang="hr-HR" b="1" dirty="0"/>
              <a:t>9</a:t>
            </a:r>
            <a:r>
              <a:rPr lang="hr-HR" dirty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3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 s provjerom uvjeta na početku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 zadatcima dm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1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</a:t>
            </a:r>
            <a:r>
              <a:rPr lang="hr-HR" dirty="0"/>
              <a:t>zadatak </a:t>
            </a:r>
            <a:r>
              <a:rPr lang="hr-HR" dirty="0" smtClean="0"/>
              <a:t>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600" dirty="0"/>
              <a:t>Koji će brojevi biti ispisani nakon izvođenja sljedećeg programskog odsječka</a:t>
            </a:r>
            <a:r>
              <a:rPr lang="hr-HR" sz="2600" dirty="0" smtClean="0"/>
              <a:t>?</a:t>
            </a:r>
          </a:p>
          <a:p>
            <a:pPr marL="360000" indent="0">
              <a:spcBef>
                <a:spcPts val="0"/>
              </a:spcBef>
              <a:buNone/>
            </a:pPr>
            <a:endParaRPr lang="hr-HR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5;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m&lt;10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m - 2;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izlaz(m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A. </a:t>
            </a:r>
            <a:r>
              <a:rPr lang="hr-HR" dirty="0"/>
              <a:t>Bit će ispisan konačni niz brojeva: 5 7 9.</a:t>
            </a: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B. </a:t>
            </a:r>
            <a:r>
              <a:rPr lang="hr-HR" dirty="0"/>
              <a:t>Bit će ispisan beskonačni niz brojeva koji počinje brojevima: 5 3 1 –1…</a:t>
            </a: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C. </a:t>
            </a:r>
            <a:r>
              <a:rPr lang="hr-HR" dirty="0"/>
              <a:t>Bit će ispisan beskonačni niz brojeva koji počinje brojevima: 3 1 –1 –3...</a:t>
            </a:r>
          </a:p>
          <a:p>
            <a:pPr marL="7127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dirty="0"/>
              <a:t>D. </a:t>
            </a:r>
            <a:r>
              <a:rPr lang="hr-HR" dirty="0"/>
              <a:t>Bit će ispisan konačni niz brojeva: 3 5 7 9.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1788457" y="5020034"/>
            <a:ext cx="7678272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3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07532" cy="1450757"/>
          </a:xfrm>
        </p:spPr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569348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Koja će biti vrijednost varijable m nakon izvođenja sljedećega dijela programa</a:t>
            </a:r>
            <a:r>
              <a:rPr lang="hr-HR" sz="2400" dirty="0" smtClean="0"/>
              <a:t>?</a:t>
            </a:r>
            <a:br>
              <a:rPr lang="hr-HR" sz="2400" dirty="0" smtClean="0"/>
            </a:br>
            <a:endParaRPr lang="hr-HR" sz="2400" dirty="0"/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:= 1234;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 := 0;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nl-NL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 </a:t>
            </a:r>
            <a:r>
              <a:rPr lang="nl-N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&gt; 0 </a:t>
            </a:r>
            <a:r>
              <a:rPr lang="nl-NL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:= m * 10 + n </a:t>
            </a:r>
            <a:r>
              <a:rPr lang="da-DK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spcBef>
                <a:spcPts val="200"/>
              </a:spcBef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427694" y="1927014"/>
          <a:ext cx="5392272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korak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Uvjet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dirty="0" smtClean="0"/>
                        <a:t>0.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1234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1234&gt;0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0*10 + 1234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mod</a:t>
                      </a:r>
                      <a:r>
                        <a:rPr lang="hr-HR" baseline="0" dirty="0" smtClean="0"/>
                        <a:t> 10</a:t>
                      </a:r>
                    </a:p>
                    <a:p>
                      <a:pPr algn="ctr"/>
                      <a:r>
                        <a:rPr lang="hr-HR" baseline="0" dirty="0" smtClean="0"/>
                        <a:t>= 0 + 4 =</a:t>
                      </a:r>
                      <a:r>
                        <a:rPr lang="hr-H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1234 div 10 = 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123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4*10+123 </a:t>
                      </a:r>
                      <a:r>
                        <a:rPr lang="hr-HR" dirty="0" err="1" smtClean="0"/>
                        <a:t>mod</a:t>
                      </a:r>
                      <a:r>
                        <a:rPr lang="hr-HR" dirty="0" smtClean="0"/>
                        <a:t> 10 =</a:t>
                      </a:r>
                    </a:p>
                    <a:p>
                      <a:pPr algn="ctr"/>
                      <a:r>
                        <a:rPr lang="hr-HR" dirty="0" smtClean="0"/>
                        <a:t>40 + 3 =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43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123 div 10 </a:t>
                      </a:r>
                    </a:p>
                    <a:p>
                      <a:pPr algn="ctr"/>
                      <a:r>
                        <a:rPr lang="hr-HR" dirty="0" smtClean="0"/>
                        <a:t>= 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43*10 + 12 </a:t>
                      </a:r>
                      <a:r>
                        <a:rPr lang="hr-HR" b="0" dirty="0" err="1" smtClean="0">
                          <a:solidFill>
                            <a:schemeClr val="tx1"/>
                          </a:solidFill>
                        </a:rPr>
                        <a:t>mod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10 =</a:t>
                      </a:r>
                    </a:p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430 + 2 = </a:t>
                      </a:r>
                      <a:r>
                        <a:rPr lang="hr-H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432</a:t>
                      </a:r>
                      <a:endParaRPr lang="hr-H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12 div 10 </a:t>
                      </a:r>
                    </a:p>
                    <a:p>
                      <a:pPr marL="0" algn="ctr" defTabSz="914400" rtl="0" eaLnBrk="1" latinLnBrk="0" hangingPunct="1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1&gt;0</a:t>
                      </a:r>
                    </a:p>
                    <a:p>
                      <a:pPr algn="ctr"/>
                      <a:r>
                        <a:rPr lang="hr-HR" dirty="0" smtClean="0"/>
                        <a:t>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432 * 10 + 1 </a:t>
                      </a:r>
                      <a:r>
                        <a:rPr lang="hr-HR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 =</a:t>
                      </a:r>
                    </a:p>
                    <a:p>
                      <a:pPr marL="0" algn="ctr" defTabSz="914400" rtl="0" eaLnBrk="1" latinLnBrk="0" hangingPunct="1"/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4320+1 = </a:t>
                      </a:r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4321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div 10 = </a:t>
                      </a:r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0&gt;0</a:t>
                      </a:r>
                    </a:p>
                    <a:p>
                      <a:pPr algn="ctr"/>
                      <a:r>
                        <a:rPr lang="hr-HR" b="1" dirty="0" smtClean="0"/>
                        <a:t>NE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r-HR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2928768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4321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7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2010., zadatak </a:t>
            </a:r>
            <a:r>
              <a:rPr lang="hr-HR" dirty="0" smtClean="0"/>
              <a:t>24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</a:t>
            </a:r>
            <a:r>
              <a:rPr lang="it-IT" dirty="0" err="1"/>
              <a:t>algoritam</a:t>
            </a:r>
            <a:r>
              <a:rPr lang="it-IT" dirty="0"/>
              <a:t> za n = 345?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&lt;&gt;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m *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m + k;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543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3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Pseudojezik</a:t>
            </a:r>
            <a:r>
              <a:rPr lang="hr-HR" dirty="0" smtClean="0"/>
              <a:t> – osnovne naredbe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esenski </a:t>
            </a:r>
            <a:r>
              <a:rPr lang="hr-HR" dirty="0"/>
              <a:t>rok, 2010., 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r>
              <a:rPr lang="hr-HR" dirty="0" smtClean="0"/>
              <a:t/>
            </a:r>
            <a:br>
              <a:rPr lang="hr-HR" dirty="0" smtClean="0"/>
            </a:br>
            <a:endParaRPr lang="it-IT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1001001;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 :=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 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x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:= d + x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 * p;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p * 2;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73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286;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=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it-IT" dirty="0"/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415263;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n;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(n MOD 10) &gt;= 3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n DIV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415267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600" dirty="0" err="1"/>
              <a:t>Što</a:t>
            </a:r>
            <a:r>
              <a:rPr lang="it-IT" sz="2600" dirty="0"/>
              <a:t> </a:t>
            </a:r>
            <a:r>
              <a:rPr lang="it-IT" sz="2600" dirty="0" err="1"/>
              <a:t>će</a:t>
            </a:r>
            <a:r>
              <a:rPr lang="it-IT" sz="2600" dirty="0"/>
              <a:t> </a:t>
            </a:r>
            <a:r>
              <a:rPr lang="it-IT" sz="2600" dirty="0" err="1"/>
              <a:t>ispisati</a:t>
            </a:r>
            <a:r>
              <a:rPr lang="it-IT" sz="2600" dirty="0"/>
              <a:t> </a:t>
            </a:r>
            <a:r>
              <a:rPr lang="it-IT" sz="2600" dirty="0" err="1"/>
              <a:t>sljedeći</a:t>
            </a:r>
            <a:r>
              <a:rPr lang="it-IT" sz="2600" dirty="0"/>
              <a:t> dio </a:t>
            </a:r>
            <a:r>
              <a:rPr lang="it-IT" sz="2600" dirty="0" err="1"/>
              <a:t>programa</a:t>
            </a:r>
            <a:r>
              <a:rPr lang="it-IT" sz="2600" dirty="0" smtClean="0"/>
              <a:t>?</a:t>
            </a:r>
            <a:endParaRPr lang="hr-HR" sz="2600" dirty="0" smtClean="0"/>
          </a:p>
          <a:p>
            <a:pPr marL="0" indent="0">
              <a:buNone/>
            </a:pPr>
            <a:endParaRPr lang="it-IT" sz="600" dirty="0"/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415263;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(n MOD 10) &gt;= 3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DIV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(t);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800" dirty="0" err="1"/>
              <a:t>Što</a:t>
            </a:r>
            <a:r>
              <a:rPr lang="it-IT" sz="2800" dirty="0"/>
              <a:t> </a:t>
            </a:r>
            <a:r>
              <a:rPr lang="it-IT" sz="2800" dirty="0" err="1"/>
              <a:t>će</a:t>
            </a:r>
            <a:r>
              <a:rPr lang="it-IT" sz="2800" dirty="0"/>
              <a:t> </a:t>
            </a:r>
            <a:r>
              <a:rPr lang="it-IT" sz="2800" dirty="0" err="1"/>
              <a:t>ispisati</a:t>
            </a:r>
            <a:r>
              <a:rPr lang="it-IT" sz="2800" dirty="0"/>
              <a:t> </a:t>
            </a:r>
            <a:r>
              <a:rPr lang="it-IT" sz="2800" dirty="0" err="1"/>
              <a:t>sljedeći</a:t>
            </a:r>
            <a:r>
              <a:rPr lang="it-IT" sz="2800" dirty="0"/>
              <a:t> dio </a:t>
            </a:r>
            <a:r>
              <a:rPr lang="it-IT" sz="2800" dirty="0" err="1"/>
              <a:t>programa</a:t>
            </a:r>
            <a:r>
              <a:rPr lang="it-IT" sz="2800" dirty="0"/>
              <a:t>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 :=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 &lt; 100 </a:t>
            </a:r>
            <a:r>
              <a:rPr lang="pl-PL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ako</a:t>
            </a:r>
            <a:r>
              <a:rPr lang="en-US" sz="2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(a) = round(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(a)) </a:t>
            </a:r>
            <a:r>
              <a:rPr lang="en-US" sz="28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endParaRPr lang="en-US" sz="2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:= a + 2;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64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2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&lt; 100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&lt;=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 + 2;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izlaz(t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88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3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kojem će se od navedenih algoritama varijabla x povećavati za jedan dok </a:t>
            </a:r>
            <a:r>
              <a:rPr lang="hr-HR" dirty="0" smtClean="0"/>
              <a:t>ne postigne </a:t>
            </a:r>
            <a:r>
              <a:rPr lang="hr-HR" dirty="0"/>
              <a:t>deseterostruku početnu vrijednost varijable x?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51" y="3028738"/>
            <a:ext cx="4365531" cy="206976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092" y="3043026"/>
            <a:ext cx="4147007" cy="2055473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1498948" y="3093118"/>
            <a:ext cx="3963863" cy="9776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3331550"/>
            <a:ext cx="5273280" cy="243803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19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kojem će se od navedenih algoritama varijabla x pri svakome ponavljanju </a:t>
            </a:r>
            <a:r>
              <a:rPr lang="hr-HR" dirty="0" smtClean="0"/>
              <a:t>petlje </a:t>
            </a:r>
            <a:r>
              <a:rPr lang="it-IT" dirty="0" err="1" smtClean="0"/>
              <a:t>učetverostručiti</a:t>
            </a:r>
            <a:r>
              <a:rPr lang="it-IT" dirty="0" smtClean="0"/>
              <a:t> </a:t>
            </a:r>
            <a:r>
              <a:rPr lang="it-IT" dirty="0" err="1"/>
              <a:t>dok</a:t>
            </a:r>
            <a:r>
              <a:rPr lang="it-IT" dirty="0"/>
              <a:t> ne postane </a:t>
            </a:r>
            <a:r>
              <a:rPr lang="it-IT" dirty="0" err="1"/>
              <a:t>veća</a:t>
            </a:r>
            <a:r>
              <a:rPr lang="it-IT" dirty="0"/>
              <a:t> od </a:t>
            </a:r>
            <a:r>
              <a:rPr lang="it-IT" b="1" dirty="0"/>
              <a:t>210</a:t>
            </a:r>
            <a:r>
              <a:rPr lang="it-IT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049" y="3119718"/>
            <a:ext cx="4884434" cy="2541494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6126480" y="3331550"/>
            <a:ext cx="4738744" cy="12404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9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Koji će od navedenih algoritama računati dekadski zapis binarnoga broja b?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6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91" y="774081"/>
            <a:ext cx="4658285" cy="550121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087" y="774081"/>
            <a:ext cx="4176713" cy="5579913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5372071" y="669033"/>
            <a:ext cx="4699776" cy="28944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7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Aritmetički </a:t>
            </a:r>
            <a:r>
              <a:rPr lang="hr-HR" b="1" dirty="0" smtClean="0"/>
              <a:t>operatori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67299"/>
              </p:ext>
            </p:extLst>
          </p:nvPr>
        </p:nvGraphicFramePr>
        <p:xfrm>
          <a:off x="1096962" y="1846263"/>
          <a:ext cx="6729226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800" dirty="0" smtClean="0"/>
                        <a:t>Aritmetička operacija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Operator u </a:t>
                      </a:r>
                      <a:r>
                        <a:rPr lang="hr-HR" sz="2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pseudojeziku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Zbrajanje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Oduzimanje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-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Množenje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*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Dijeljenje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/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Cjelobrojno dijeljenje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div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2400" dirty="0" smtClean="0"/>
                        <a:t>Ostatak pri cjelobrojnom dijeljenju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mod</a:t>
                      </a:r>
                      <a:endParaRPr lang="hr-H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8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Koji će od navedenih algoritama ispisati najveću znamenku broja n</a:t>
            </a:r>
            <a:r>
              <a:rPr lang="hr-HR" sz="2800" dirty="0" smtClean="0"/>
              <a:t>?</a:t>
            </a:r>
            <a:endParaRPr lang="it-IT" sz="600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1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94" y="340657"/>
            <a:ext cx="4621306" cy="596918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983" y="340657"/>
            <a:ext cx="5077666" cy="6012714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6335431" y="3325250"/>
            <a:ext cx="4622770" cy="319591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4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900" dirty="0"/>
              <a:t>Koju će vrijednost imati varijabla t nakon izvođenja sljedećega dijela programa</a:t>
            </a:r>
            <a:r>
              <a:rPr lang="hr-HR" sz="29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x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:= a + (b MOD 10) * (b MOD 10) * (b MOD 10);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DIV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= i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dirty="0"/>
              <a:t>Koju će vrijednost imati varijabla t nakon izvođenja sljedećega dijela programa</a:t>
            </a:r>
            <a:r>
              <a:rPr lang="hr-HR" sz="36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200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x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9;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b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MOD 10 &gt; c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MOD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DIV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= true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100" dirty="0" err="1"/>
              <a:t>Što</a:t>
            </a:r>
            <a:r>
              <a:rPr lang="it-IT" sz="3100" dirty="0"/>
              <a:t> </a:t>
            </a:r>
            <a:r>
              <a:rPr lang="it-IT" sz="3100" dirty="0" err="1"/>
              <a:t>će</a:t>
            </a:r>
            <a:r>
              <a:rPr lang="it-IT" sz="3100" dirty="0"/>
              <a:t> </a:t>
            </a:r>
            <a:r>
              <a:rPr lang="it-IT" sz="3100" dirty="0" err="1"/>
              <a:t>ispisati</a:t>
            </a:r>
            <a:r>
              <a:rPr lang="it-IT" sz="3100" dirty="0"/>
              <a:t> </a:t>
            </a:r>
            <a:r>
              <a:rPr lang="it-IT" sz="3100" dirty="0" err="1"/>
              <a:t>sljedeći</a:t>
            </a:r>
            <a:r>
              <a:rPr lang="it-IT" sz="3100" dirty="0"/>
              <a:t> dio </a:t>
            </a:r>
            <a:r>
              <a:rPr lang="it-IT" sz="3100" dirty="0" err="1"/>
              <a:t>programa</a:t>
            </a:r>
            <a:r>
              <a:rPr lang="it-IT" sz="3100" dirty="0"/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290;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300;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i := n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t &gt;= 10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div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 + k = 9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(i);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46635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297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32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502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 err="1"/>
              <a:t>Što</a:t>
            </a:r>
            <a:r>
              <a:rPr lang="it-IT" sz="3600" dirty="0"/>
              <a:t> </a:t>
            </a:r>
            <a:r>
              <a:rPr lang="it-IT" sz="3600" dirty="0" err="1"/>
              <a:t>će</a:t>
            </a:r>
            <a:r>
              <a:rPr lang="it-IT" sz="3600" dirty="0"/>
              <a:t> </a:t>
            </a:r>
            <a:r>
              <a:rPr lang="it-IT" sz="3600" dirty="0" err="1"/>
              <a:t>ispisati</a:t>
            </a:r>
            <a:r>
              <a:rPr lang="it-IT" sz="3600" dirty="0"/>
              <a:t> </a:t>
            </a:r>
            <a:r>
              <a:rPr lang="it-IT" sz="3600" dirty="0" err="1"/>
              <a:t>sljedeći</a:t>
            </a:r>
            <a:r>
              <a:rPr lang="it-IT" sz="3600" dirty="0"/>
              <a:t> dio </a:t>
            </a:r>
            <a:r>
              <a:rPr lang="it-IT" sz="3600" dirty="0" err="1"/>
              <a:t>programa</a:t>
            </a:r>
            <a:r>
              <a:rPr lang="it-IT" sz="3600" dirty="0" smtClean="0"/>
              <a:t>?</a:t>
            </a:r>
            <a:endParaRPr lang="hr-HR" sz="3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800" dirty="0"/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n := 160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m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170;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i := n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i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k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33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fr-FR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fr-F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t &gt; 0 </a:t>
            </a:r>
            <a:r>
              <a:rPr lang="fr-FR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da-DK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k + t </a:t>
            </a:r>
            <a:r>
              <a:rPr lang="da-DK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:= t </a:t>
            </a:r>
            <a:r>
              <a:rPr lang="hr-HR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33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7 = 0 </a:t>
            </a:r>
            <a:r>
              <a:rPr lang="pl-PL" sz="33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sz="33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(i);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9112624" y="5869094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160, 167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3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600" dirty="0"/>
              <a:t>Koju će vrijednost ispisati sljedeći dio programa ako se za n upisuje vrijednost 2 </a:t>
            </a:r>
            <a:r>
              <a:rPr lang="hr-HR" sz="2600" dirty="0" smtClean="0"/>
              <a:t>i zatim </a:t>
            </a:r>
            <a:r>
              <a:rPr lang="hr-HR" sz="2600" dirty="0"/>
              <a:t>n različitih prirodnih brojeva k: 19283 i 819?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ulaz(n);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za i := 1 do n </a:t>
            </a: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 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ulaz(k); p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k</a:t>
            </a: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je k &gt; 0 činiti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k div 10;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r + 1;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fr-F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je r &gt; t onda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izlaz(p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:= r;</a:t>
            </a: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29666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</a:t>
            </a:r>
            <a:r>
              <a:rPr lang="hr-HR" sz="2400" b="1" dirty="0" smtClean="0"/>
              <a:t>19283 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2200" dirty="0"/>
              <a:t>Koju će vrijednost ispisati sljedeći dio programa ako se za n upisuje vrijednost </a:t>
            </a:r>
            <a:r>
              <a:rPr lang="hr-HR" sz="2200" b="1" dirty="0"/>
              <a:t>2 </a:t>
            </a:r>
            <a:r>
              <a:rPr lang="hr-HR" sz="2200" dirty="0"/>
              <a:t>i zatim </a:t>
            </a:r>
            <a:r>
              <a:rPr lang="hr-HR" sz="2200" dirty="0" smtClean="0"/>
              <a:t>n različitih </a:t>
            </a:r>
            <a:r>
              <a:rPr lang="hr-HR" sz="2200" dirty="0"/>
              <a:t>prirodnih brojeva k: </a:t>
            </a:r>
            <a:r>
              <a:rPr lang="hr-HR" sz="2200" b="1" dirty="0"/>
              <a:t>918 </a:t>
            </a:r>
            <a:r>
              <a:rPr lang="hr-HR" sz="2200" dirty="0"/>
              <a:t>i </a:t>
            </a:r>
            <a:r>
              <a:rPr lang="hr-HR" sz="2200" b="1" dirty="0"/>
              <a:t>1111</a:t>
            </a:r>
            <a:r>
              <a:rPr lang="hr-HR" sz="2200" dirty="0"/>
              <a:t>?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ulaz(n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za i := 1 do n činiti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ulaz(k); r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nl-NL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je k &gt; 0 činiti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pt-B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r + k mod 10;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k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k div 10;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je r &gt; t onda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izlaz(r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r;</a:t>
            </a: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 defTabSz="450000">
              <a:spcBef>
                <a:spcPts val="0"/>
              </a:spcBef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29666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</a:t>
            </a:r>
            <a:r>
              <a:rPr lang="hr-HR" sz="2400" b="1" dirty="0" smtClean="0"/>
              <a:t>18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 := 90 </a:t>
            </a:r>
            <a:r>
              <a:rPr lang="pl-P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105 </a:t>
            </a:r>
            <a:r>
              <a:rPr lang="pl-P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i;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nl-N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 &gt; 0 </a:t>
            </a:r>
            <a:r>
              <a:rPr lang="nl-NL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k </a:t>
            </a: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(t);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076304" y="5729666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3</a:t>
            </a:r>
            <a:r>
              <a:rPr lang="hr-HR" sz="2400" b="1" dirty="0" smtClean="0"/>
              <a:t>8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33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181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Što će ispisati sljedeći dio programa ako je a = 7835?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l-N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k &gt; 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k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0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(t);</a:t>
            </a:r>
            <a:endParaRPr lang="hr-HR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9615992" y="5756560"/>
            <a:ext cx="307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2400" dirty="0" smtClean="0"/>
              <a:t> 1</a:t>
            </a:r>
            <a:r>
              <a:rPr lang="hr-HR" sz="2400" dirty="0"/>
              <a:t>	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987" y="1970282"/>
            <a:ext cx="6104966" cy="4061870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raspoznati</a:t>
            </a:r>
            <a:r>
              <a:rPr lang="it-IT" dirty="0"/>
              <a:t> i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naredbe</a:t>
            </a:r>
            <a:r>
              <a:rPr lang="it-IT" dirty="0"/>
              <a:t> </a:t>
            </a:r>
            <a:r>
              <a:rPr lang="it-IT" dirty="0" err="1" smtClean="0"/>
              <a:t>ponavljanja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/>
              <a:t>s provjeravanjem uvjeta, s unaprijed </a:t>
            </a:r>
            <a:r>
              <a:rPr lang="hr-HR" dirty="0" smtClean="0"/>
              <a:t>zadanim brojem </a:t>
            </a:r>
            <a:r>
              <a:rPr lang="hr-HR" dirty="0"/>
              <a:t>ponavljanja, ugniježdene </a:t>
            </a:r>
            <a:r>
              <a:rPr lang="hr-HR" dirty="0" smtClean="0"/>
              <a:t>naredbe ponavljanja</a:t>
            </a:r>
            <a:r>
              <a:rPr lang="hr-HR" dirty="0"/>
              <a:t>)</a:t>
            </a:r>
          </a:p>
          <a:p>
            <a:r>
              <a:rPr lang="hr-HR" dirty="0" smtClean="0"/>
              <a:t>upotrebljavati </a:t>
            </a:r>
            <a:r>
              <a:rPr lang="hr-HR" dirty="0"/>
              <a:t>brojač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Standardni algoritmi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3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Algoritmi za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zamjenu </a:t>
            </a:r>
            <a:r>
              <a:rPr lang="hr-HR" dirty="0"/>
              <a:t>sadržaja dviju varijabli</a:t>
            </a:r>
          </a:p>
          <a:p>
            <a:r>
              <a:rPr lang="pl-PL" dirty="0" smtClean="0"/>
              <a:t> </a:t>
            </a:r>
            <a:r>
              <a:rPr lang="pl-PL" dirty="0"/>
              <a:t>prebrojavanje prema zadanome kriteriju</a:t>
            </a:r>
          </a:p>
          <a:p>
            <a:r>
              <a:rPr lang="pl-PL" dirty="0" smtClean="0"/>
              <a:t> za </a:t>
            </a:r>
            <a:r>
              <a:rPr lang="pl-PL" dirty="0"/>
              <a:t>zbrajanje prema zadanome kriteriju</a:t>
            </a:r>
          </a:p>
          <a:p>
            <a:r>
              <a:rPr lang="pl-PL" dirty="0" smtClean="0"/>
              <a:t> za </a:t>
            </a:r>
            <a:r>
              <a:rPr lang="pl-PL" dirty="0"/>
              <a:t>pretraživanje prema zadanome kriteriju</a:t>
            </a:r>
          </a:p>
          <a:p>
            <a:r>
              <a:rPr lang="hr-HR" dirty="0" smtClean="0"/>
              <a:t> za </a:t>
            </a:r>
            <a:r>
              <a:rPr lang="hr-HR" dirty="0"/>
              <a:t>izračun srednje vrijednosti brojeva</a:t>
            </a:r>
          </a:p>
          <a:p>
            <a:r>
              <a:rPr lang="pl-PL" dirty="0" smtClean="0"/>
              <a:t> za </a:t>
            </a:r>
            <a:r>
              <a:rPr lang="pl-PL" dirty="0"/>
              <a:t>traženje najmanjega i najvećega </a:t>
            </a:r>
            <a:r>
              <a:rPr lang="pl-PL" dirty="0" smtClean="0"/>
              <a:t>među </a:t>
            </a:r>
            <a:r>
              <a:rPr lang="hr-HR" dirty="0" smtClean="0"/>
              <a:t>(</a:t>
            </a:r>
            <a:r>
              <a:rPr lang="hr-HR" dirty="0"/>
              <a:t>učitanim) brojevima</a:t>
            </a:r>
          </a:p>
          <a:p>
            <a:r>
              <a:rPr lang="pl-PL" dirty="0" smtClean="0"/>
              <a:t> </a:t>
            </a:r>
            <a:r>
              <a:rPr lang="pl-PL" dirty="0"/>
              <a:t>za rad s prirodnim brojevima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Zamjena vrijednosti varijablama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Pomoću treće varijable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c:=a;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a:=b;</a:t>
            </a:r>
          </a:p>
          <a:p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b:=c;</a:t>
            </a:r>
          </a:p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Bez treće varijable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 a + b;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:= a - 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 a - b;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8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Najmanji od tri unesena broja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(a, b, c);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najmanji:=a;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b&lt;najmanji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najmanji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:=b;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c&lt;najmanji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najmanji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:=c;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(najmanji);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4680065" cy="1450757"/>
          </a:xfrm>
        </p:spPr>
        <p:txBody>
          <a:bodyPr/>
          <a:lstStyle/>
          <a:p>
            <a:r>
              <a:rPr lang="hr-HR" dirty="0" smtClean="0"/>
              <a:t>Prebrojavanje prema zadanom kriteriju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4754880" cy="4023360"/>
          </a:xfrm>
        </p:spPr>
        <p:txBody>
          <a:bodyPr/>
          <a:lstStyle/>
          <a:p>
            <a:r>
              <a:rPr lang="hr-HR" dirty="0" smtClean="0"/>
              <a:t>Broj brojeva iz intervala 1 do n koji su djeljivi s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:=br+1;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155</a:t>
            </a:fld>
            <a:endParaRPr lang="en-US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281950" y="332137"/>
            <a:ext cx="4522124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Zbrajanje prema zadanom kriteriju</a:t>
            </a: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6151418" y="1758264"/>
            <a:ext cx="515389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mtClean="0"/>
              <a:t>Zbroj brojeva iz intervala 1 do n koji su djeljivi s 3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smtClean="0">
                <a:latin typeface="Courier New" panose="02070309020205020404" pitchFamily="49" charset="0"/>
                <a:cs typeface="Courier New" panose="02070309020205020404" pitchFamily="49" charset="0"/>
              </a:rPr>
              <a:t>s:=0;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smtClean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smtClean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smtClean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pl-PL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smtClean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l-PL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smtClean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pl-PL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smtClean="0">
                <a:latin typeface="Courier New" panose="02070309020205020404" pitchFamily="49" charset="0"/>
                <a:cs typeface="Courier New" panose="02070309020205020404" pitchFamily="49" charset="0"/>
              </a:rPr>
              <a:t>		s:= s + b;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mtClean="0">
                <a:latin typeface="Courier New" panose="02070309020205020404" pitchFamily="49" charset="0"/>
                <a:cs typeface="Courier New" panose="02070309020205020404" pitchFamily="49" charset="0"/>
              </a:rPr>
              <a:t> (br);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424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163098" cy="1450757"/>
          </a:xfrm>
        </p:spPr>
        <p:txBody>
          <a:bodyPr/>
          <a:lstStyle/>
          <a:p>
            <a:r>
              <a:rPr lang="hr-HR" dirty="0" smtClean="0"/>
              <a:t>Zadaci: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156</a:t>
            </a:fld>
            <a:endParaRPr lang="en-US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Prebrojiti koliko ima parnih brojeva od 1 do 100</a:t>
            </a:r>
          </a:p>
          <a:p>
            <a:r>
              <a:rPr lang="hr-HR" dirty="0" smtClean="0"/>
              <a:t>Izračunati sumu parnih </a:t>
            </a:r>
            <a:r>
              <a:rPr lang="hr-HR" dirty="0"/>
              <a:t>brojeva od 1 do </a:t>
            </a:r>
            <a:r>
              <a:rPr lang="hr-HR" dirty="0" smtClean="0"/>
              <a:t>100</a:t>
            </a:r>
          </a:p>
          <a:p>
            <a:r>
              <a:rPr lang="hr-HR" dirty="0" smtClean="0"/>
              <a:t>Upisati n uplata. Ispisati najveću uplatu.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050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Pretraživanje prema zadanom kriteriju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sz="2900" dirty="0" smtClean="0"/>
              <a:t>Algoritam koji traži unos broja učenika, njihove bodove u testu i ispisuje učenike koji imaju više od 25 bodova, te broj tih učenika</a:t>
            </a:r>
          </a:p>
          <a:p>
            <a:pPr marL="36353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broj=0;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broj_učenika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učenik:=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broj_učenika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(bodovi);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bodovi&gt;25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(učenik);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broj:=broj+1;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(broj);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Računanje aritmetičke sredine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dirty="0" smtClean="0">
                <a:cs typeface="Courier New" panose="02070309020205020404" pitchFamily="49" charset="0"/>
              </a:rPr>
              <a:t>Srednja ocjena nekog predmeta ili učenika</a:t>
            </a:r>
          </a:p>
          <a:p>
            <a:pPr marL="0" indent="0">
              <a:spcBef>
                <a:spcPts val="600"/>
              </a:spcBef>
              <a:buNone/>
            </a:pPr>
            <a:endParaRPr lang="hr-HR" dirty="0" smtClean="0">
              <a:cs typeface="Courier New" panose="02070309020205020404" pitchFamily="49" charset="0"/>
            </a:endParaRP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:=0;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4500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(ocjena);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:=s+ocjena;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srednja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:=s/n;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(srednja);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3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Traženje najvećeg (najmanjeg)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cs typeface="Courier New" panose="02070309020205020404" pitchFamily="49" charset="0"/>
              </a:rPr>
              <a:t>Ispis najvećeg broja bodova na nekom testu ili natjecanju: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 smtClean="0"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 := 0;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(bodovi);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bodovi&gt;najveći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najveći := bodovi;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(najveći);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252421" cy="4023360"/>
          </a:xfrm>
        </p:spPr>
        <p:txBody>
          <a:bodyPr>
            <a:normAutofit/>
          </a:bodyPr>
          <a:lstStyle/>
          <a:p>
            <a:r>
              <a:rPr lang="hr-HR" dirty="0">
                <a:cs typeface="Courier New" panose="02070309020205020404" pitchFamily="49" charset="0"/>
              </a:rPr>
              <a:t>Ispis </a:t>
            </a:r>
            <a:r>
              <a:rPr lang="hr-HR" dirty="0" smtClean="0">
                <a:cs typeface="Courier New" panose="02070309020205020404" pitchFamily="49" charset="0"/>
              </a:rPr>
              <a:t>najnižeg učenika u razredu:</a:t>
            </a:r>
            <a:endParaRPr lang="hr-HR" dirty="0"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najmanji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(visina);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visina&lt;najmanji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najmanji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visina;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najmanji);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pridruživanja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:=</a:t>
            </a:r>
          </a:p>
          <a:p>
            <a:r>
              <a:rPr lang="hr-HR" dirty="0" smtClean="0"/>
              <a:t>Varijabli s lijeve strane pridružuje vrijednost koja se nalazi na desnoj strani naredbe pridruživanja</a:t>
            </a:r>
          </a:p>
          <a:p>
            <a:pPr marL="0" indent="0">
              <a:buNone/>
            </a:pPr>
            <a:r>
              <a:rPr lang="hr-HR" b="1" dirty="0" smtClean="0"/>
              <a:t>Primjer 1:</a:t>
            </a:r>
          </a:p>
          <a:p>
            <a:pPr marL="201168" lvl="1" indent="0">
              <a:buNone/>
            </a:pPr>
            <a:r>
              <a:rPr lang="hr-HR" dirty="0" smtClean="0"/>
              <a:t>a := 5 =&gt; varijabli a pridružuje vrijednost 5</a:t>
            </a:r>
          </a:p>
          <a:p>
            <a:pPr marL="0" indent="0">
              <a:buNone/>
            </a:pPr>
            <a:r>
              <a:rPr lang="hr-HR" b="1" dirty="0" smtClean="0"/>
              <a:t>Primjer 2: </a:t>
            </a:r>
            <a:r>
              <a:rPr lang="hr-HR" dirty="0" smtClean="0"/>
              <a:t>niz naredbi</a:t>
            </a:r>
          </a:p>
          <a:p>
            <a:pPr marL="201168" lvl="1" indent="0">
              <a:buNone/>
            </a:pPr>
            <a:r>
              <a:rPr lang="hr-HR" dirty="0" smtClean="0"/>
              <a:t>a:= 5</a:t>
            </a:r>
          </a:p>
          <a:p>
            <a:pPr marL="201168" lvl="1" indent="0">
              <a:buNone/>
            </a:pPr>
            <a:r>
              <a:rPr lang="hr-HR" dirty="0" smtClean="0"/>
              <a:t>b:= a</a:t>
            </a:r>
          </a:p>
          <a:p>
            <a:pPr marL="201168" lvl="1" indent="0">
              <a:buNone/>
            </a:pPr>
            <a:r>
              <a:rPr lang="hr-HR" dirty="0" smtClean="0"/>
              <a:t>Na kraju će varijabli b pridružiti vrijednost 5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s prirodnim brojevima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Rastavljanje troznamenkastog broja na znamenke</a:t>
            </a:r>
          </a:p>
          <a:p>
            <a:pPr marL="444500" indent="0"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(a);</a:t>
            </a:r>
          </a:p>
          <a:p>
            <a:pPr marL="44450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stotica := a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100;</a:t>
            </a:r>
          </a:p>
          <a:p>
            <a:pPr marL="44450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desetica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:=a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450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jedinica:=a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444500" indent="0"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(stotica, desetica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, jedinica);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Zbroj znamenki unesenog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(broj);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zbroj:=0;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broj&lt;&gt;0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zadnja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:=broj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zbroj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zbroj+zadnja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broj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:=broj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(zbroj);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3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Euklidov algoritam za traženje NZM dva broja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n&lt;&gt;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n&gt;m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:=n-m;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:=m-n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44500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Rastavljanje unesenog broja na proste faktore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f:=2;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n&gt;=f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f =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endParaRPr lang="hr-HR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:=f+1;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800" dirty="0"/>
              <a:t>Jakov ima </a:t>
            </a:r>
            <a:r>
              <a:rPr lang="hr-HR" sz="2800" b="1" i="1" dirty="0"/>
              <a:t>p </a:t>
            </a:r>
            <a:r>
              <a:rPr lang="hr-HR" sz="2800" dirty="0"/>
              <a:t>prijatelja koje želi počastiti. Počastit će ih s ukupno </a:t>
            </a:r>
            <a:r>
              <a:rPr lang="hr-HR" sz="2800" b="1" i="1" dirty="0"/>
              <a:t>k </a:t>
            </a:r>
            <a:r>
              <a:rPr lang="hr-HR" sz="2800" dirty="0"/>
              <a:t>kolača. Jakov svoje </a:t>
            </a:r>
            <a:r>
              <a:rPr lang="hr-HR" sz="2800" dirty="0" smtClean="0"/>
              <a:t>prijatelje želi </a:t>
            </a:r>
            <a:r>
              <a:rPr lang="hr-HR" sz="2800" dirty="0"/>
              <a:t>počastiti tako da svi dobiju podjednak broj kolača pa ih je poslagao u red. Prvom u redu </a:t>
            </a:r>
            <a:r>
              <a:rPr lang="hr-HR" sz="2800" dirty="0" smtClean="0"/>
              <a:t>dao je </a:t>
            </a:r>
            <a:r>
              <a:rPr lang="hr-HR" sz="2800" dirty="0"/>
              <a:t>prvi kolač, drugom u redu dao je drugi kolač i tako redom do posljednjeg (</a:t>
            </a:r>
            <a:r>
              <a:rPr lang="hr-HR" sz="2800" b="1" i="1" dirty="0"/>
              <a:t>p</a:t>
            </a:r>
            <a:r>
              <a:rPr lang="hr-HR" sz="2800" dirty="0"/>
              <a:t>-tog) prijatelja.</a:t>
            </a:r>
          </a:p>
          <a:p>
            <a:pPr marL="0" indent="0">
              <a:buNone/>
            </a:pPr>
            <a:r>
              <a:rPr lang="hr-HR" sz="2800" dirty="0"/>
              <a:t>Nakon toga vratio se na početak reda i nastavio dijeliti kolače istim redom sve dok nije </a:t>
            </a:r>
            <a:r>
              <a:rPr lang="hr-HR" sz="2800" dirty="0" smtClean="0"/>
              <a:t>podijelio sve </a:t>
            </a:r>
            <a:r>
              <a:rPr lang="hr-HR" sz="2800" dirty="0"/>
              <a:t>kolače. Očito je da se na ovaj način moglo dogoditi da su neki prijatelji dobili po jedan </a:t>
            </a:r>
            <a:r>
              <a:rPr lang="hr-HR" sz="2800" dirty="0" smtClean="0"/>
              <a:t>kolač više </a:t>
            </a:r>
            <a:r>
              <a:rPr lang="hr-HR" sz="2800" dirty="0"/>
              <a:t>od ostalih prijatelja.</a:t>
            </a:r>
          </a:p>
          <a:p>
            <a:pPr marL="0" indent="0">
              <a:buNone/>
            </a:pPr>
            <a:r>
              <a:rPr lang="pl-PL" sz="2800" dirty="0"/>
              <a:t>Jakova na kraju zanima koliko je najmanje kolača </a:t>
            </a:r>
            <a:r>
              <a:rPr lang="pl-PL" sz="2800" b="1" i="1" dirty="0"/>
              <a:t>b </a:t>
            </a:r>
            <a:r>
              <a:rPr lang="pl-PL" sz="2800" dirty="0"/>
              <a:t>dobio svaki prijatelj te koliko je prijatelja </a:t>
            </a:r>
            <a:r>
              <a:rPr lang="pl-PL" sz="2800" b="1" i="1" dirty="0" smtClean="0"/>
              <a:t>m </a:t>
            </a:r>
            <a:r>
              <a:rPr lang="hr-HR" sz="2800" dirty="0" smtClean="0"/>
              <a:t>dobilo </a:t>
            </a:r>
            <a:r>
              <a:rPr lang="hr-HR" sz="2800" dirty="0"/>
              <a:t>jedan kolač manje od drugih prijatelja. Napišite program u </a:t>
            </a:r>
            <a:r>
              <a:rPr lang="hr-HR" sz="2800" dirty="0" err="1" smtClean="0"/>
              <a:t>pseudojeziku</a:t>
            </a:r>
            <a:r>
              <a:rPr lang="hr-HR" sz="2800" dirty="0" smtClean="0"/>
              <a:t> </a:t>
            </a:r>
            <a:r>
              <a:rPr lang="hr-HR" sz="2800" dirty="0"/>
              <a:t>koji učitava </a:t>
            </a:r>
            <a:r>
              <a:rPr lang="hr-HR" sz="2800" dirty="0" smtClean="0"/>
              <a:t>broj </a:t>
            </a:r>
            <a:r>
              <a:rPr lang="pl-PL" sz="2800" dirty="0" smtClean="0"/>
              <a:t>prijatelja </a:t>
            </a:r>
            <a:r>
              <a:rPr lang="pl-PL" sz="2800" b="1" i="1" dirty="0"/>
              <a:t>p </a:t>
            </a:r>
            <a:r>
              <a:rPr lang="pl-PL" sz="2800" dirty="0"/>
              <a:t>i broj kolača </a:t>
            </a:r>
            <a:r>
              <a:rPr lang="pl-PL" sz="2800" b="1" i="1" dirty="0"/>
              <a:t>k </a:t>
            </a:r>
            <a:r>
              <a:rPr lang="pl-PL" sz="2800" dirty="0"/>
              <a:t>te ispisuje podatke koji zanimaju Jakova.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 – broj prijatelja</a:t>
            </a:r>
          </a:p>
          <a:p>
            <a:r>
              <a:rPr lang="hr-HR" dirty="0" smtClean="0"/>
              <a:t>k – broj kolača</a:t>
            </a:r>
          </a:p>
          <a:p>
            <a:r>
              <a:rPr lang="hr-HR" dirty="0" smtClean="0"/>
              <a:t> svaki prijatelj dobio je najmanja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hr-HR" dirty="0" smtClean="0"/>
              <a:t>kolača</a:t>
            </a:r>
          </a:p>
          <a:p>
            <a:r>
              <a:rPr lang="hr-HR" dirty="0"/>
              <a:t> </a:t>
            </a:r>
            <a:r>
              <a:rPr lang="hr-HR" dirty="0" smtClean="0"/>
              <a:t>(p -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p)</a:t>
            </a:r>
            <a:r>
              <a:rPr lang="hr-HR" dirty="0" smtClean="0"/>
              <a:t> prijatelja je dobilo jedan kolač manje</a:t>
            </a:r>
          </a:p>
          <a:p>
            <a:r>
              <a:rPr lang="hr-HR" dirty="0" smtClean="0"/>
              <a:t>Primjer:</a:t>
            </a:r>
          </a:p>
          <a:p>
            <a:pPr lvl="1"/>
            <a:r>
              <a:rPr lang="hr-HR" dirty="0" smtClean="0"/>
              <a:t>neka je p:=5, a k:=27 =&gt; </a:t>
            </a:r>
          </a:p>
          <a:p>
            <a:pPr lvl="2"/>
            <a:r>
              <a:rPr lang="hr-HR" dirty="0" smtClean="0"/>
              <a:t>svaki prijatelj dobio je najmanje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= 5 </a:t>
            </a:r>
            <a:r>
              <a:rPr lang="hr-HR" dirty="0" smtClean="0"/>
              <a:t>kolača</a:t>
            </a:r>
          </a:p>
          <a:p>
            <a:pPr lvl="2"/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27 - 27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= 25 </a:t>
            </a:r>
            <a:r>
              <a:rPr lang="hr-HR" dirty="0" smtClean="0"/>
              <a:t>prijatelja je dobilo kolač manje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8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(p, k);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broj_kolaca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k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ostalo_je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k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ostalo_je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0)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manje := p –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ostalo_je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broj_kolaca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manje);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/>
              <a:t>Mještani su odlučili uz rijeku koja prolazi kroz njihovo mjesto postaviti niz naizmjenično </a:t>
            </a:r>
            <a:r>
              <a:rPr lang="hr-HR" sz="2200" dirty="0" smtClean="0"/>
              <a:t>plavih i </a:t>
            </a:r>
            <a:r>
              <a:rPr lang="hr-HR" sz="2200" dirty="0"/>
              <a:t>crvenih klupa s tim da prva klupa u nizu bude plava. Izračunali su da trebaju postaviti </a:t>
            </a:r>
            <a:r>
              <a:rPr lang="hr-HR" sz="2200" dirty="0" smtClean="0"/>
              <a:t>točno </a:t>
            </a:r>
            <a:r>
              <a:rPr lang="hr-HR" sz="2200" b="1" i="1" dirty="0" smtClean="0"/>
              <a:t>n </a:t>
            </a:r>
            <a:r>
              <a:rPr lang="hr-HR" sz="2200" dirty="0"/>
              <a:t>klupa. Napišite program u </a:t>
            </a:r>
            <a:r>
              <a:rPr lang="hr-HR" sz="2200" dirty="0" err="1"/>
              <a:t>pseudojeziku</a:t>
            </a:r>
            <a:r>
              <a:rPr lang="hr-HR" sz="2200" dirty="0"/>
              <a:t> koji će za učitani broj klupa </a:t>
            </a:r>
            <a:r>
              <a:rPr lang="hr-HR" sz="2200" b="1" i="1" dirty="0"/>
              <a:t>n </a:t>
            </a:r>
            <a:r>
              <a:rPr lang="hr-HR" sz="2200" dirty="0"/>
              <a:t>ispisati koliko im </a:t>
            </a:r>
            <a:r>
              <a:rPr lang="hr-HR" sz="2200" dirty="0" smtClean="0"/>
              <a:t>treba plavih </a:t>
            </a:r>
            <a:r>
              <a:rPr lang="hr-HR" sz="2200" b="1" i="1" dirty="0"/>
              <a:t>p</a:t>
            </a:r>
            <a:r>
              <a:rPr lang="hr-HR" sz="2200" dirty="0"/>
              <a:t>, a koliko crvenih </a:t>
            </a:r>
            <a:r>
              <a:rPr lang="hr-HR" sz="2200" b="1" i="1" dirty="0"/>
              <a:t>c </a:t>
            </a:r>
            <a:r>
              <a:rPr lang="hr-HR" sz="2200" dirty="0"/>
              <a:t>klupa</a:t>
            </a:r>
            <a:r>
              <a:rPr lang="hr-HR" sz="2200" dirty="0" smtClean="0"/>
              <a:t>.</a:t>
            </a:r>
          </a:p>
          <a:p>
            <a:pPr marL="363538" indent="0">
              <a:spcBef>
                <a:spcPts val="0"/>
              </a:spcBef>
              <a:buNone/>
            </a:pPr>
            <a:endParaRPr lang="hr-HR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 n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+ n </a:t>
            </a:r>
            <a:r>
              <a:rPr lang="hr-HR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(p, c);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Napišite program u </a:t>
            </a:r>
            <a:r>
              <a:rPr lang="hr-HR" dirty="0" err="1"/>
              <a:t>pseudojeziku</a:t>
            </a:r>
            <a:r>
              <a:rPr lang="hr-HR" dirty="0"/>
              <a:t> koji učitava tri broja </a:t>
            </a:r>
            <a:r>
              <a:rPr lang="hr-HR" b="1" dirty="0"/>
              <a:t>a</a:t>
            </a:r>
            <a:r>
              <a:rPr lang="hr-HR" dirty="0"/>
              <a:t>, </a:t>
            </a:r>
            <a:r>
              <a:rPr lang="hr-HR" b="1" dirty="0"/>
              <a:t>b</a:t>
            </a:r>
            <a:r>
              <a:rPr lang="hr-HR" dirty="0"/>
              <a:t>, </a:t>
            </a:r>
            <a:r>
              <a:rPr lang="hr-HR" b="1" dirty="0"/>
              <a:t>c </a:t>
            </a:r>
            <a:r>
              <a:rPr lang="hr-HR" dirty="0"/>
              <a:t>i ispisuje najvećega od njih</a:t>
            </a:r>
            <a:r>
              <a:rPr lang="hr-HR" dirty="0" smtClean="0"/>
              <a:t>. Učitana </a:t>
            </a:r>
            <a:r>
              <a:rPr lang="hr-HR" dirty="0"/>
              <a:t>tri broja sigurno su različita</a:t>
            </a:r>
            <a:r>
              <a:rPr lang="hr-HR" dirty="0" smtClean="0"/>
              <a:t>.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(a, b, c);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najveći:=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b&gt;najveći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najveći:=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c&gt;najveći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najveći:=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najveći);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Za jednu je tortu, između ostaloga, potrebno tri jaja. U hladnjaku imamo </a:t>
            </a:r>
            <a:r>
              <a:rPr lang="pl-PL" sz="2000" b="1" dirty="0"/>
              <a:t>J </a:t>
            </a:r>
            <a:r>
              <a:rPr lang="pl-PL" sz="2000" dirty="0"/>
              <a:t>jaja. Napišite </a:t>
            </a:r>
            <a:r>
              <a:rPr lang="pl-PL" sz="2000" dirty="0" smtClean="0"/>
              <a:t>program </a:t>
            </a:r>
            <a:r>
              <a:rPr lang="hr-HR" sz="2000" dirty="0" smtClean="0"/>
              <a:t>u </a:t>
            </a:r>
            <a:r>
              <a:rPr lang="hr-HR" sz="2000" dirty="0" err="1"/>
              <a:t>pseudojeziku</a:t>
            </a:r>
            <a:r>
              <a:rPr lang="hr-HR" sz="2000" dirty="0"/>
              <a:t> koji će učitavati broj raspoloživih jaja </a:t>
            </a:r>
            <a:r>
              <a:rPr lang="hr-HR" sz="2000" b="1" dirty="0"/>
              <a:t>J</a:t>
            </a:r>
            <a:r>
              <a:rPr lang="hr-HR" sz="2000" dirty="0"/>
              <a:t>, </a:t>
            </a:r>
            <a:r>
              <a:rPr lang="hr-HR" sz="2000" dirty="0" smtClean="0"/>
              <a:t>provjeriti </a:t>
            </a:r>
            <a:r>
              <a:rPr lang="hr-HR" sz="2000" dirty="0"/>
              <a:t>koliko je torti moguće ispeći </a:t>
            </a:r>
            <a:r>
              <a:rPr lang="hr-HR" sz="2000" dirty="0" smtClean="0"/>
              <a:t>i ispisati </a:t>
            </a:r>
            <a:r>
              <a:rPr lang="hr-HR" sz="2000" dirty="0"/>
              <a:t>odgovarajuću poruku: „Možete ispeći barem dvije torte”, „Možete ispeći najviše </a:t>
            </a:r>
            <a:r>
              <a:rPr lang="hr-HR" sz="2000" dirty="0" smtClean="0"/>
              <a:t>jednu tortu</a:t>
            </a:r>
            <a:r>
              <a:rPr lang="hr-HR" sz="2000" dirty="0"/>
              <a:t>” ili „Ne možete ispeći niti jednu tortu</a:t>
            </a:r>
            <a:r>
              <a:rPr lang="hr-HR" sz="2000" dirty="0" smtClean="0"/>
              <a:t>”.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:=j 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&gt; = 2) 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(‘Možete ispeći barem dvije torte’);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&gt; = 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(‘Možete ispeći najviše jednu tortu’);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(‘Ne možete ispeći niti jednu tortu’);  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Aritmetički izrazi u zadatcima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6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Napišite pseudokôd koji će unositi troznamenkasti prirodni broj </a:t>
            </a:r>
            <a:r>
              <a:rPr lang="hr-HR" b="1" dirty="0"/>
              <a:t>n </a:t>
            </a:r>
            <a:r>
              <a:rPr lang="hr-HR" dirty="0"/>
              <a:t>i ispisivati </a:t>
            </a:r>
            <a:r>
              <a:rPr lang="hr-HR" dirty="0" smtClean="0"/>
              <a:t>njegovu najveću </a:t>
            </a:r>
            <a:r>
              <a:rPr lang="hr-HR" dirty="0"/>
              <a:t>znamenku.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03751"/>
              </p:ext>
            </p:extLst>
          </p:nvPr>
        </p:nvGraphicFramePr>
        <p:xfrm>
          <a:off x="969681" y="3072901"/>
          <a:ext cx="1072926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ulaz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(broj);</a:t>
                      </a:r>
                    </a:p>
                    <a:p>
                      <a:r>
                        <a:rPr lang="hr-HR" b="1" u="sng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ako je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(broj&gt;=100) I (broj &lt;=999) </a:t>
                      </a:r>
                      <a:r>
                        <a:rPr lang="hr-HR" b="1" u="sng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onda</a:t>
                      </a:r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stotica:=broj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100;</a:t>
                      </a:r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desetica:=broj </a:t>
                      </a:r>
                      <a:r>
                        <a:rPr lang="hr-HR" b="1" u="sng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 </a:t>
                      </a:r>
                      <a:r>
                        <a:rPr lang="hr-HR" b="1" u="sng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10;</a:t>
                      </a:r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jedinica:=broj </a:t>
                      </a:r>
                      <a:r>
                        <a:rPr lang="hr-HR" b="1" u="sng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najveća:=stotica;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ako je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desetica&gt;najveća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onda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najveća:=desetica;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u="none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ako je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jedinica&gt;najveća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onda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najveća:=jedinica;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u="none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izlaz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(najveća);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inače</a:t>
                      </a:r>
                    </a:p>
                    <a:p>
                      <a:pPr marL="363538" indent="0">
                        <a:spcBef>
                          <a:spcPts val="600"/>
                        </a:spcBef>
                        <a:buNone/>
                      </a:pP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hr-HR" b="1" u="sng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izlaz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(‘Niste upisali troznamenkasti broj’);</a:t>
                      </a:r>
                    </a:p>
                    <a:p>
                      <a:endParaRPr lang="hr-HR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Učitati troznamenkasti broj n.  Izračunati x (</a:t>
            </a:r>
            <a:r>
              <a:rPr lang="hr-HR" sz="2800" b="1" dirty="0" smtClean="0"/>
              <a:t>x je </a:t>
            </a:r>
            <a:r>
              <a:rPr lang="hr-HR" sz="2800" dirty="0" smtClean="0"/>
              <a:t>sastavljen </a:t>
            </a:r>
            <a:r>
              <a:rPr lang="hr-HR" sz="2800" dirty="0"/>
              <a:t>od prvih dviju </a:t>
            </a:r>
            <a:r>
              <a:rPr lang="hr-HR" sz="2800" dirty="0" smtClean="0"/>
              <a:t>znamenaka broja </a:t>
            </a:r>
            <a:r>
              <a:rPr lang="hr-HR" sz="2800" b="1" dirty="0" smtClean="0"/>
              <a:t>n</a:t>
            </a:r>
            <a:r>
              <a:rPr lang="hr-HR" sz="2800" dirty="0" smtClean="0"/>
              <a:t>),  i y (</a:t>
            </a:r>
            <a:r>
              <a:rPr lang="hr-HR" sz="2800" b="1" dirty="0" smtClean="0"/>
              <a:t>y </a:t>
            </a:r>
            <a:r>
              <a:rPr lang="hr-HR" sz="2800" dirty="0" smtClean="0"/>
              <a:t>su</a:t>
            </a:r>
            <a:r>
              <a:rPr lang="hr-HR" sz="2800" b="1" dirty="0" smtClean="0"/>
              <a:t> </a:t>
            </a:r>
            <a:r>
              <a:rPr lang="hr-HR" sz="2800" dirty="0" smtClean="0"/>
              <a:t>posljednje dvije </a:t>
            </a:r>
            <a:r>
              <a:rPr lang="hr-HR" sz="2800" dirty="0" err="1" smtClean="0"/>
              <a:t>znamenake</a:t>
            </a:r>
            <a:r>
              <a:rPr lang="hr-HR" sz="2800" dirty="0" smtClean="0"/>
              <a:t>). Ispisati veći broj od brojeva x i y.</a:t>
            </a:r>
          </a:p>
          <a:p>
            <a:pPr marL="0" indent="0">
              <a:buNone/>
            </a:pPr>
            <a:r>
              <a:rPr lang="hr-HR" sz="2800" dirty="0" smtClean="0"/>
              <a:t>Ako </a:t>
            </a:r>
            <a:r>
              <a:rPr lang="hr-HR" sz="2800" dirty="0"/>
              <a:t>je, primjerice</a:t>
            </a:r>
            <a:r>
              <a:rPr lang="hr-HR" sz="2800" dirty="0" smtClean="0"/>
              <a:t>, </a:t>
            </a:r>
            <a:r>
              <a:rPr lang="hr-HR" sz="2800" b="1" dirty="0" smtClean="0"/>
              <a:t>n </a:t>
            </a:r>
            <a:r>
              <a:rPr lang="hr-HR" sz="2800" dirty="0"/>
              <a:t>= 158, onda je </a:t>
            </a:r>
            <a:r>
              <a:rPr lang="hr-HR" sz="2800" b="1" dirty="0"/>
              <a:t>x </a:t>
            </a:r>
            <a:r>
              <a:rPr lang="hr-HR" sz="2800" dirty="0"/>
              <a:t>= 15, a </a:t>
            </a:r>
            <a:r>
              <a:rPr lang="hr-HR" sz="2800" b="1" dirty="0"/>
              <a:t>y </a:t>
            </a:r>
            <a:r>
              <a:rPr lang="hr-HR" sz="2800" dirty="0"/>
              <a:t>= 58. </a:t>
            </a:r>
            <a:endParaRPr lang="hr-HR" sz="28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00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n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100;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x &gt; y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(x)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(y);</a:t>
            </a:r>
          </a:p>
          <a:p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000" dirty="0"/>
              <a:t>Jedna specijalna vrsta virusa razmnožava se na način da se svakih sat vremena svaki </a:t>
            </a:r>
            <a:r>
              <a:rPr lang="sv-SE" sz="2000" dirty="0" smtClean="0"/>
              <a:t>virus</a:t>
            </a:r>
            <a:r>
              <a:rPr lang="hr-HR" sz="2000" dirty="0" smtClean="0"/>
              <a:t> podijeli </a:t>
            </a:r>
            <a:r>
              <a:rPr lang="hr-HR" sz="2000" dirty="0"/>
              <a:t>na točno tri nova virusa. U laboratoriju su nabavili jedan takav </a:t>
            </a:r>
            <a:r>
              <a:rPr lang="hr-HR" sz="2000" dirty="0" smtClean="0"/>
              <a:t>virus. Napišite </a:t>
            </a:r>
            <a:r>
              <a:rPr lang="hr-HR" sz="2000" dirty="0"/>
              <a:t>program u </a:t>
            </a:r>
            <a:r>
              <a:rPr lang="hr-HR" sz="2000" dirty="0" err="1"/>
              <a:t>pseudojeziku</a:t>
            </a:r>
            <a:r>
              <a:rPr lang="hr-HR" sz="2000" dirty="0"/>
              <a:t> koji će ispisivati koliko najmanje sati </a:t>
            </a:r>
            <a:r>
              <a:rPr lang="hr-HR" sz="2000" b="1" i="1" dirty="0"/>
              <a:t>s </a:t>
            </a:r>
            <a:r>
              <a:rPr lang="hr-HR" sz="2000" dirty="0"/>
              <a:t>djelatnici </a:t>
            </a:r>
            <a:r>
              <a:rPr lang="hr-HR" sz="2000" dirty="0" smtClean="0"/>
              <a:t>laboratorija moraju </a:t>
            </a:r>
            <a:r>
              <a:rPr lang="hr-HR" sz="2000" dirty="0"/>
              <a:t>čekati kako bi imali </a:t>
            </a:r>
            <a:r>
              <a:rPr lang="hr-HR" sz="2000" b="1" i="1" dirty="0"/>
              <a:t>n </a:t>
            </a:r>
            <a:r>
              <a:rPr lang="hr-HR" sz="2000" dirty="0"/>
              <a:t>takvih virusa</a:t>
            </a:r>
            <a:r>
              <a:rPr lang="hr-HR" sz="2000" dirty="0" smtClean="0"/>
              <a:t>.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(n);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s:=0;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:=1;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n) </a:t>
            </a: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s:=s+1;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*3;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44500" indent="0">
              <a:spcBef>
                <a:spcPts val="0"/>
              </a:spcBef>
              <a:buNone/>
            </a:pPr>
            <a:r>
              <a:rPr lang="hr-H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ima_ih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6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Osoba A je u banku uložila </a:t>
            </a:r>
            <a:r>
              <a:rPr lang="pl-PL" sz="2000" b="1" i="1" dirty="0"/>
              <a:t>x </a:t>
            </a:r>
            <a:r>
              <a:rPr lang="pl-PL" sz="2000" dirty="0"/>
              <a:t>kuna. Za točno mjesec dana banka će na njezin iznos </a:t>
            </a:r>
            <a:r>
              <a:rPr lang="pl-PL" sz="2000" dirty="0" smtClean="0"/>
              <a:t>dodati kamatu </a:t>
            </a:r>
            <a:r>
              <a:rPr lang="pl-PL" sz="2000" dirty="0"/>
              <a:t>u iznosu od </a:t>
            </a:r>
            <a:r>
              <a:rPr lang="pl-PL" sz="2000" b="1" i="1" dirty="0"/>
              <a:t>p</a:t>
            </a:r>
            <a:r>
              <a:rPr lang="pl-PL" sz="2000" dirty="0"/>
              <a:t>%. Svaki sljedeći mjesec kamata se dodaje na prethodno uvećani iznos</a:t>
            </a:r>
            <a:r>
              <a:rPr lang="pl-PL" sz="2000" dirty="0" smtClean="0"/>
              <a:t>. Osobu </a:t>
            </a:r>
            <a:r>
              <a:rPr lang="pl-PL" sz="2000" dirty="0"/>
              <a:t>A zanima koliko minimalno mjeseci treba ostaviti novac u banci kako bi imala na </a:t>
            </a:r>
            <a:r>
              <a:rPr lang="pl-PL" sz="2000" dirty="0" smtClean="0"/>
              <a:t>računu </a:t>
            </a:r>
            <a:r>
              <a:rPr lang="hr-HR" sz="2000" dirty="0" smtClean="0"/>
              <a:t>bar </a:t>
            </a:r>
            <a:r>
              <a:rPr lang="hr-HR" sz="2000" b="1" i="1" dirty="0"/>
              <a:t>y </a:t>
            </a:r>
            <a:r>
              <a:rPr lang="hr-HR" sz="2000" dirty="0"/>
              <a:t>kuna. Pomognite osobi A i napišite program u </a:t>
            </a:r>
            <a:r>
              <a:rPr lang="hr-HR" sz="2000" dirty="0" err="1"/>
              <a:t>pseudojeziku</a:t>
            </a:r>
            <a:r>
              <a:rPr lang="hr-HR" sz="2000" dirty="0"/>
              <a:t> koji će unositi </a:t>
            </a:r>
            <a:r>
              <a:rPr lang="hr-HR" sz="2000" dirty="0" smtClean="0"/>
              <a:t>vrijednosti </a:t>
            </a:r>
            <a:r>
              <a:rPr lang="pl-PL" sz="2000" b="1" i="1" dirty="0" smtClean="0"/>
              <a:t>x</a:t>
            </a:r>
            <a:r>
              <a:rPr lang="pl-PL" sz="2000" dirty="0"/>
              <a:t>, </a:t>
            </a:r>
            <a:r>
              <a:rPr lang="pl-PL" sz="2000" b="1" i="1" dirty="0"/>
              <a:t>p </a:t>
            </a:r>
            <a:r>
              <a:rPr lang="pl-PL" sz="2000" dirty="0"/>
              <a:t>i </a:t>
            </a:r>
            <a:r>
              <a:rPr lang="pl-PL" sz="2000" b="1" i="1" dirty="0"/>
              <a:t>y </a:t>
            </a:r>
            <a:r>
              <a:rPr lang="pl-PL" sz="2000" dirty="0"/>
              <a:t>te će računati i ispisati minimalni broj mjeseci </a:t>
            </a:r>
            <a:r>
              <a:rPr lang="pl-PL" sz="2000" b="1" i="1" dirty="0"/>
              <a:t>m </a:t>
            </a:r>
            <a:r>
              <a:rPr lang="pl-PL" sz="2000" dirty="0"/>
              <a:t>iz teksta zadatka</a:t>
            </a:r>
            <a:r>
              <a:rPr lang="pl-PL" sz="2000" dirty="0" smtClean="0"/>
              <a:t>.</a:t>
            </a:r>
          </a:p>
          <a:p>
            <a:pPr marL="36353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(x, p, y);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m:=0;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x&lt;y </a:t>
            </a: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x:=x+x*p/100;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m:=m+1;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35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(m);</a:t>
            </a:r>
          </a:p>
          <a:p>
            <a:pPr marL="0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Upisati broj </a:t>
            </a:r>
            <a:r>
              <a:rPr lang="hr-HR" sz="2600" dirty="0"/>
              <a:t>učenika </a:t>
            </a:r>
            <a:r>
              <a:rPr lang="hr-HR" sz="2600" b="1" dirty="0"/>
              <a:t>N </a:t>
            </a:r>
            <a:r>
              <a:rPr lang="hr-HR" sz="2600" dirty="0"/>
              <a:t>i broj bodova </a:t>
            </a:r>
            <a:r>
              <a:rPr lang="hr-HR" sz="2600" dirty="0" smtClean="0"/>
              <a:t>za svakog učenika (</a:t>
            </a:r>
            <a:r>
              <a:rPr lang="hr-HR" sz="2600" b="1" dirty="0" smtClean="0"/>
              <a:t>b). </a:t>
            </a:r>
            <a:r>
              <a:rPr lang="hr-HR" sz="2600" dirty="0" smtClean="0"/>
              <a:t>Ispisati</a:t>
            </a:r>
            <a:r>
              <a:rPr lang="hr-HR" sz="2600" b="1" dirty="0" smtClean="0"/>
              <a:t>  </a:t>
            </a:r>
            <a:r>
              <a:rPr lang="hr-HR" sz="2600" dirty="0" smtClean="0"/>
              <a:t>broj </a:t>
            </a:r>
            <a:r>
              <a:rPr lang="hr-HR" sz="2600" dirty="0"/>
              <a:t>učenika </a:t>
            </a:r>
            <a:r>
              <a:rPr lang="hr-HR" sz="2600" dirty="0" smtClean="0"/>
              <a:t>je dobilo ocjenu odličan, ako je potrebno barem 80 bodova za tu ocjenu.</a:t>
            </a:r>
          </a:p>
          <a:p>
            <a:pPr marL="0" indent="0">
              <a:buNone/>
            </a:pPr>
            <a:endParaRPr lang="hr-HR" sz="2600" dirty="0" smtClean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ulaz(N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&gt;= 80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s := s + 1;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(s); </a:t>
            </a:r>
          </a:p>
          <a:p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4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600" dirty="0"/>
              <a:t>U razredu ima </a:t>
            </a:r>
            <a:r>
              <a:rPr lang="hr-HR" sz="2600" b="1" dirty="0"/>
              <a:t>N </a:t>
            </a:r>
            <a:r>
              <a:rPr lang="hr-HR" sz="2600" dirty="0"/>
              <a:t>učenika. Na početku nastavne godine nastavnik Tjelesne i zdravstvene </a:t>
            </a:r>
            <a:r>
              <a:rPr lang="hr-HR" sz="2600" dirty="0" smtClean="0"/>
              <a:t>kulture izmjerio </a:t>
            </a:r>
            <a:r>
              <a:rPr lang="hr-HR" sz="2600" dirty="0"/>
              <a:t>je visine svih učenika te ih zapisao na papir. Za potrebe statistike nastavnik </a:t>
            </a:r>
            <a:r>
              <a:rPr lang="hr-HR" sz="2600" dirty="0" smtClean="0"/>
              <a:t>treba odrediti </a:t>
            </a:r>
            <a:r>
              <a:rPr lang="hr-HR" sz="2600" dirty="0"/>
              <a:t>najvišega učenika. Napišite program u </a:t>
            </a:r>
            <a:r>
              <a:rPr lang="hr-HR" sz="2600" dirty="0" err="1"/>
              <a:t>pseudojeziku</a:t>
            </a:r>
            <a:r>
              <a:rPr lang="hr-HR" sz="2600" dirty="0"/>
              <a:t> koji će unositi broj učenika </a:t>
            </a:r>
            <a:r>
              <a:rPr lang="hr-HR" sz="2600" b="1" dirty="0"/>
              <a:t>N </a:t>
            </a:r>
            <a:r>
              <a:rPr lang="hr-HR" sz="2600" dirty="0"/>
              <a:t>i </a:t>
            </a:r>
            <a:r>
              <a:rPr lang="hr-HR" sz="2600" dirty="0" smtClean="0"/>
              <a:t>visinu svakoga </a:t>
            </a:r>
            <a:r>
              <a:rPr lang="hr-HR" sz="2600" dirty="0"/>
              <a:t>učenika </a:t>
            </a:r>
            <a:r>
              <a:rPr lang="hr-HR" sz="2600" b="1" dirty="0"/>
              <a:t>V</a:t>
            </a:r>
            <a:r>
              <a:rPr lang="hr-HR" sz="2600" dirty="0"/>
              <a:t>, a ispisat će visinu najvišega učenika</a:t>
            </a:r>
            <a:r>
              <a:rPr lang="hr-HR" sz="2600" dirty="0" smtClean="0"/>
              <a:t>.</a:t>
            </a:r>
          </a:p>
          <a:p>
            <a:pPr marL="36000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i := 1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V &gt;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V;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6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000" dirty="0"/>
              <a:t>Hotelski lanac nabavlja ribu. Želi kupiti 100 kg ribe. Napišite program u </a:t>
            </a:r>
            <a:r>
              <a:rPr lang="hr-HR" sz="2000" dirty="0" err="1"/>
              <a:t>pseudojeziku</a:t>
            </a:r>
            <a:r>
              <a:rPr lang="hr-HR" sz="2000" dirty="0"/>
              <a:t> koji </a:t>
            </a:r>
            <a:r>
              <a:rPr lang="hr-HR" sz="2000" dirty="0" smtClean="0"/>
              <a:t>će unositi </a:t>
            </a:r>
            <a:r>
              <a:rPr lang="hr-HR" sz="2000" dirty="0"/>
              <a:t>masu pojedine ribe sve dok ukupna masa ne prijeđe 100 kg. Program treba </a:t>
            </a:r>
            <a:r>
              <a:rPr lang="hr-HR" sz="2000" dirty="0" smtClean="0"/>
              <a:t>ispisati </a:t>
            </a:r>
            <a:r>
              <a:rPr lang="pl-PL" sz="2000" dirty="0" smtClean="0"/>
              <a:t>koliko </a:t>
            </a:r>
            <a:r>
              <a:rPr lang="pl-PL" sz="2000" dirty="0"/>
              <a:t>je ukupno komada riba kupio hotelski lanac</a:t>
            </a:r>
            <a:r>
              <a:rPr lang="pl-PL" sz="20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k :=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 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s &lt;= 100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m;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k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k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36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200" dirty="0" smtClean="0"/>
              <a:t>Učitavati </a:t>
            </a:r>
            <a:r>
              <a:rPr lang="hr-HR" sz="2200" dirty="0"/>
              <a:t>cijele brojeve dok se ne </a:t>
            </a:r>
            <a:r>
              <a:rPr lang="hr-HR" sz="2200" dirty="0" smtClean="0"/>
              <a:t>unese 100 </a:t>
            </a:r>
            <a:r>
              <a:rPr lang="hr-HR" sz="2200" dirty="0"/>
              <a:t>pozitivnih brojeva. </a:t>
            </a:r>
            <a:r>
              <a:rPr lang="hr-HR" sz="2200" smtClean="0"/>
              <a:t>Ispisati </a:t>
            </a:r>
            <a:r>
              <a:rPr lang="hr-HR" sz="2200" dirty="0"/>
              <a:t>zbroj svih učitanih brojeva</a:t>
            </a:r>
            <a:r>
              <a:rPr lang="hr-HR" sz="2200" dirty="0" smtClean="0"/>
              <a:t>.</a:t>
            </a:r>
          </a:p>
          <a:p>
            <a:pPr marL="3600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0;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 := 0;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dok je</a:t>
            </a:r>
            <a:r>
              <a:rPr lang="nl-NL" dirty="0">
                <a:latin typeface="Courier New" panose="02070309020205020404" pitchFamily="49" charset="0"/>
                <a:cs typeface="Courier New" panose="02070309020205020404" pitchFamily="49" charset="0"/>
              </a:rPr>
              <a:t> b &lt; 100 </a:t>
            </a:r>
            <a:r>
              <a:rPr lang="nl-N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n);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 + 1;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s + n;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s);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Kolika je vrijednost cjelobrojne varijable x nakon izvršavanja sljedeće </a:t>
            </a:r>
            <a:r>
              <a:rPr lang="hr-HR" dirty="0" smtClean="0"/>
              <a:t>naredbe (</a:t>
            </a: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/>
              <a:t> je operator cjelobrojnoga dijeljenja, a </a:t>
            </a:r>
            <a:r>
              <a:rPr lang="hr-HR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/>
              <a:t> operator ostatka cjelobrojnoga dijeljenja)?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 := 15 </a:t>
            </a:r>
            <a:r>
              <a:rPr lang="da-DK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+ 15 </a:t>
            </a:r>
            <a:r>
              <a:rPr lang="da-DK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/>
              <a:t>3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4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5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/>
              <a:t>6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1366222" y="3684494"/>
            <a:ext cx="731519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Kolika je vrijednost cjelobrojne varijable a nakon izvršavanja sljedeće </a:t>
            </a:r>
            <a:r>
              <a:rPr lang="hr-HR" dirty="0" smtClean="0"/>
              <a:t>naredbe (</a:t>
            </a:r>
            <a:r>
              <a:rPr lang="hr-HR" dirty="0"/>
              <a:t>div je operator cjelobrojnoga dijeljenja, a </a:t>
            </a:r>
            <a:r>
              <a:rPr lang="hr-HR" dirty="0" err="1"/>
              <a:t>mod</a:t>
            </a:r>
            <a:r>
              <a:rPr lang="hr-HR" dirty="0"/>
              <a:t> operator ostatka </a:t>
            </a:r>
            <a:r>
              <a:rPr lang="hr-HR" dirty="0" smtClean="0"/>
              <a:t>cjelobrojnoga dijeljenja</a:t>
            </a:r>
            <a:r>
              <a:rPr lang="hr-HR" dirty="0"/>
              <a:t>)?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 := 35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2 + 19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</a:p>
          <a:p>
            <a:pPr marL="444500" indent="0">
              <a:buNone/>
            </a:pPr>
            <a:r>
              <a:rPr lang="hr-HR" b="1" dirty="0"/>
              <a:t>A. </a:t>
            </a:r>
            <a:r>
              <a:rPr lang="hr-HR" dirty="0"/>
              <a:t>0</a:t>
            </a:r>
          </a:p>
          <a:p>
            <a:pPr marL="444500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444500" indent="0">
              <a:buNone/>
            </a:pPr>
            <a:r>
              <a:rPr lang="hr-HR" b="1" dirty="0"/>
              <a:t>C. </a:t>
            </a:r>
            <a:r>
              <a:rPr lang="hr-HR" dirty="0"/>
              <a:t>4</a:t>
            </a:r>
          </a:p>
          <a:p>
            <a:pPr marL="444500" indent="0">
              <a:buNone/>
            </a:pPr>
            <a:r>
              <a:rPr lang="hr-HR" b="1" dirty="0"/>
              <a:t>D. </a:t>
            </a:r>
            <a:r>
              <a:rPr lang="hr-HR" dirty="0"/>
              <a:t>5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446904" y="5298141"/>
            <a:ext cx="731519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Pseudojezik</a:t>
            </a:r>
            <a:r>
              <a:rPr lang="hr-HR" dirty="0" smtClean="0"/>
              <a:t> u ispitu DM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Broj zadataka: 12</a:t>
            </a:r>
          </a:p>
          <a:p>
            <a:r>
              <a:rPr lang="hr-HR" dirty="0" smtClean="0"/>
              <a:t>Udio bodova: 40%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2010., 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Kolika je vrijednost cjelobrojne varijable x nakon izvođenja sljedeće </a:t>
            </a:r>
            <a:r>
              <a:rPr lang="hr-HR" dirty="0" smtClean="0"/>
              <a:t>naredbe (</a:t>
            </a:r>
            <a:r>
              <a:rPr lang="hr-HR" dirty="0"/>
              <a:t>div je operator cjelobrojnoga dijeljenja, a </a:t>
            </a:r>
            <a:r>
              <a:rPr lang="hr-HR" dirty="0" err="1"/>
              <a:t>mod</a:t>
            </a:r>
            <a:r>
              <a:rPr lang="hr-HR" dirty="0"/>
              <a:t> operator ostatka </a:t>
            </a:r>
            <a:r>
              <a:rPr lang="hr-HR" dirty="0" smtClean="0"/>
              <a:t>cjelobrojnoga dijeljenja</a:t>
            </a:r>
            <a:r>
              <a:rPr lang="hr-HR" dirty="0"/>
              <a:t>)?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 := 155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100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/>
              <a:t>0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2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/>
              <a:t>5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366222" y="4746812"/>
            <a:ext cx="731519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8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a nakon izvođenja sljedeće naredbe?</a:t>
            </a:r>
          </a:p>
          <a:p>
            <a:pPr marL="93663" indent="0" algn="ctr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:= 7 * 5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12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2014., </a:t>
            </a:r>
            <a:r>
              <a:rPr lang="hr-HR" dirty="0"/>
              <a:t>zadatak </a:t>
            </a:r>
            <a:r>
              <a:rPr lang="hr-HR" dirty="0" smtClean="0"/>
              <a:t>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x nakon izvođenja sljedeće naredbe?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 := 4 + 3 * 7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0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x nakon izvođenja sljedeće naredbe?</a:t>
            </a:r>
          </a:p>
          <a:p>
            <a:pPr marL="0" indent="0" algn="ctr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4 - 3 * 3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7;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7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b nakon izvođenja sljedećih naredbi?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2;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3;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a * b;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3 * a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63538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buNone/>
            </a:pP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18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21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097280" y="195331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– 3 *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-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+ y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-5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9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20;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-5;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+ y;</a:t>
            </a:r>
          </a:p>
          <a:p>
            <a:pPr marL="1076325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2010., zadatak </a:t>
            </a:r>
            <a:r>
              <a:rPr lang="hr-HR" dirty="0" smtClean="0"/>
              <a:t>21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Ako varijable x</a:t>
            </a:r>
            <a:r>
              <a:rPr lang="hr-HR" dirty="0" smtClean="0"/>
              <a:t>, y </a:t>
            </a:r>
            <a:r>
              <a:rPr lang="hr-HR" dirty="0"/>
              <a:t>i z imaju početnu vrijednost 3, koja će varijabla i dalje </a:t>
            </a:r>
            <a:r>
              <a:rPr lang="hr-HR" dirty="0" smtClean="0"/>
              <a:t>imati vrijednost </a:t>
            </a:r>
            <a:r>
              <a:rPr lang="hr-HR" dirty="0"/>
              <a:t>3 nakon izvođenja sljedećega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y + x - z;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z – y + x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z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17;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7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y nakon izvođenja sljedećega dijela programa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MOD 4;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pojmovi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b="1" dirty="0" smtClean="0"/>
              <a:t>Program</a:t>
            </a:r>
            <a:r>
              <a:rPr lang="hr-HR" dirty="0" smtClean="0"/>
              <a:t> - niz instrukcija koje daju određen rezultat.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Instrukcija</a:t>
            </a:r>
            <a:r>
              <a:rPr lang="hr-HR" dirty="0" smtClean="0"/>
              <a:t> (naredba) – osnovni element svakog programa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Programer</a:t>
            </a:r>
            <a:r>
              <a:rPr lang="hr-HR" dirty="0" smtClean="0"/>
              <a:t> – osoba koja se bavi pisanjem programa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Programski jezici </a:t>
            </a:r>
            <a:r>
              <a:rPr lang="hr-HR" dirty="0" smtClean="0"/>
              <a:t>- umjetno kreirani </a:t>
            </a:r>
            <a:r>
              <a:rPr lang="hr-HR" dirty="0"/>
              <a:t>jezici </a:t>
            </a:r>
            <a:r>
              <a:rPr lang="hr-HR" dirty="0" smtClean="0"/>
              <a:t>pomoću </a:t>
            </a:r>
            <a:r>
              <a:rPr lang="hr-HR" dirty="0"/>
              <a:t>kojih programeri pišu </a:t>
            </a:r>
            <a:r>
              <a:rPr lang="hr-HR" dirty="0" smtClean="0"/>
              <a:t>program (</a:t>
            </a:r>
            <a:r>
              <a:rPr lang="pl-PL" dirty="0" smtClean="0"/>
              <a:t>Phyton</a:t>
            </a:r>
            <a:r>
              <a:rPr lang="pl-PL" dirty="0"/>
              <a:t>, C, C</a:t>
            </a:r>
            <a:r>
              <a:rPr lang="pl-PL" dirty="0" smtClean="0"/>
              <a:t>++, </a:t>
            </a:r>
            <a:r>
              <a:rPr lang="hr-HR" dirty="0" smtClean="0"/>
              <a:t>Java</a:t>
            </a:r>
            <a:r>
              <a:rPr lang="hr-HR" dirty="0"/>
              <a:t>, PHP, BASIC</a:t>
            </a:r>
            <a:r>
              <a:rPr lang="hr-HR" dirty="0" smtClean="0"/>
              <a:t>...)</a:t>
            </a:r>
          </a:p>
          <a:p>
            <a:r>
              <a:rPr lang="hr-HR" dirty="0" smtClean="0">
                <a:effectLst/>
              </a:rPr>
              <a:t> </a:t>
            </a:r>
            <a:r>
              <a:rPr lang="hr-HR" b="1" dirty="0" smtClean="0">
                <a:effectLst/>
              </a:rPr>
              <a:t>Algoritam</a:t>
            </a:r>
            <a:r>
              <a:rPr lang="hr-HR" dirty="0" smtClean="0">
                <a:effectLst/>
              </a:rPr>
              <a:t> - razrađen postupak koji nakon konačnog broja koraka dovodi do rješenja (ili spoznaje da ono ne postoji).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6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vrijednost biti pohranjena u varijabli z nakon izvođenja sljedećega </a:t>
            </a:r>
            <a:r>
              <a:rPr lang="hr-HR" dirty="0" smtClean="0"/>
              <a:t>dijela programa</a:t>
            </a:r>
            <a:r>
              <a:rPr lang="hr-HR" dirty="0"/>
              <a:t>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x +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x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x - y;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Iznos od n kuna potrebno je isplatiti novčanicama u apoenima od 1, 10 i 100 kuna</a:t>
            </a:r>
            <a:r>
              <a:rPr lang="pl-PL" dirty="0" smtClean="0"/>
              <a:t>. </a:t>
            </a:r>
            <a:r>
              <a:rPr lang="hr-HR" dirty="0" smtClean="0"/>
              <a:t>Koji </a:t>
            </a:r>
            <a:r>
              <a:rPr lang="hr-HR" dirty="0"/>
              <a:t>će od sljedećih algoritama ispisati minimalni broj novčanica kojima je </a:t>
            </a:r>
            <a:r>
              <a:rPr lang="hr-HR" dirty="0" smtClean="0"/>
              <a:t>moguće isplatiti </a:t>
            </a:r>
            <a:r>
              <a:rPr lang="hr-HR" dirty="0"/>
              <a:t>navedeni iznos pod pretpostavkom da imamo dovoljan broj novčanica u </a:t>
            </a:r>
            <a:r>
              <a:rPr lang="hr-HR" dirty="0" smtClean="0"/>
              <a:t>svim apoenima</a:t>
            </a:r>
            <a:r>
              <a:rPr lang="hr-HR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54" y="3527052"/>
            <a:ext cx="3381375" cy="27622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050" y="3498477"/>
            <a:ext cx="3314700" cy="2790825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6496050" y="4894729"/>
            <a:ext cx="509869" cy="36307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0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830" y="3227855"/>
            <a:ext cx="5697840" cy="213832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r>
              <a:rPr lang="hr-HR" dirty="0"/>
              <a:t>, </a:t>
            </a:r>
            <a:r>
              <a:rPr lang="hr-HR" dirty="0" smtClean="0"/>
              <a:t>2012., </a:t>
            </a:r>
            <a:r>
              <a:rPr lang="hr-HR" dirty="0"/>
              <a:t>zadatak </a:t>
            </a:r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Koji od sljedećih algoritama pretvara sekunde (s) u oblik sati (sati), minute (min</a:t>
            </a:r>
            <a:r>
              <a:rPr lang="hr-HR" dirty="0" smtClean="0"/>
              <a:t>) i </a:t>
            </a:r>
            <a:r>
              <a:rPr lang="hr-HR" dirty="0"/>
              <a:t>sekunde (</a:t>
            </a:r>
            <a:r>
              <a:rPr lang="hr-HR" dirty="0" err="1"/>
              <a:t>nove_sekunde</a:t>
            </a:r>
            <a:r>
              <a:rPr lang="hr-HR" dirty="0"/>
              <a:t>)?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6246572" y="3227854"/>
            <a:ext cx="5157807" cy="9272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03" y="3227854"/>
            <a:ext cx="5404227" cy="2029946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Definirane funkcije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898" y="2291042"/>
            <a:ext cx="9113596" cy="2473480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Zadatci s matematičkim funkcijama na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Probna državna matura, 2009., zadatak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 je matematički izraz: z = x</a:t>
            </a:r>
            <a:r>
              <a:rPr lang="pl-PL" baseline="30000" dirty="0"/>
              <a:t>2</a:t>
            </a:r>
            <a:r>
              <a:rPr lang="pl-PL" dirty="0"/>
              <a:t>- y</a:t>
            </a:r>
            <a:r>
              <a:rPr lang="pl-PL" baseline="30000" dirty="0"/>
              <a:t>2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Koji </a:t>
            </a:r>
            <a:r>
              <a:rPr lang="pl-PL" dirty="0"/>
              <a:t>će oblik imati taj izraz zapisan u pseudojeziku</a:t>
            </a:r>
            <a:r>
              <a:rPr lang="pl-PL" dirty="0" smtClean="0"/>
              <a:t>?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/>
              <a:t>z := </a:t>
            </a:r>
            <a:r>
              <a:rPr lang="hr-HR" dirty="0" err="1"/>
              <a:t>s</a:t>
            </a:r>
            <a:r>
              <a:rPr lang="hr-HR" dirty="0" err="1" smtClean="0"/>
              <a:t>qr</a:t>
            </a:r>
            <a:r>
              <a:rPr lang="hr-HR" dirty="0" smtClean="0"/>
              <a:t> </a:t>
            </a:r>
            <a:r>
              <a:rPr lang="hr-HR" dirty="0"/>
              <a:t>(x - y);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z := </a:t>
            </a:r>
            <a:r>
              <a:rPr lang="hr-HR" dirty="0" err="1"/>
              <a:t>s</a:t>
            </a:r>
            <a:r>
              <a:rPr lang="hr-HR" dirty="0" err="1" smtClean="0"/>
              <a:t>qrt</a:t>
            </a:r>
            <a:r>
              <a:rPr lang="hr-HR" dirty="0" smtClean="0"/>
              <a:t> </a:t>
            </a:r>
            <a:r>
              <a:rPr lang="hr-HR" dirty="0"/>
              <a:t>(x - y);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z := </a:t>
            </a:r>
            <a:r>
              <a:rPr lang="hr-HR" dirty="0" err="1" smtClean="0"/>
              <a:t>sqrt</a:t>
            </a:r>
            <a:r>
              <a:rPr lang="hr-HR" dirty="0" smtClean="0"/>
              <a:t> </a:t>
            </a:r>
            <a:r>
              <a:rPr lang="hr-HR" dirty="0"/>
              <a:t>(x) – </a:t>
            </a:r>
            <a:r>
              <a:rPr lang="hr-HR" dirty="0" err="1" smtClean="0"/>
              <a:t>sqrt</a:t>
            </a:r>
            <a:r>
              <a:rPr lang="hr-HR" dirty="0" smtClean="0"/>
              <a:t> </a:t>
            </a:r>
            <a:r>
              <a:rPr lang="hr-HR" dirty="0"/>
              <a:t>(y);</a:t>
            </a:r>
          </a:p>
          <a:p>
            <a:pPr marL="363538" indent="0">
              <a:buNone/>
            </a:pPr>
            <a:r>
              <a:rPr lang="es-ES" b="1" dirty="0"/>
              <a:t>D. </a:t>
            </a:r>
            <a:r>
              <a:rPr lang="es-ES" dirty="0"/>
              <a:t>z := </a:t>
            </a:r>
            <a:r>
              <a:rPr lang="hr-HR" dirty="0" smtClean="0"/>
              <a:t>s</a:t>
            </a:r>
            <a:r>
              <a:rPr lang="es-ES" dirty="0" smtClean="0"/>
              <a:t>qr </a:t>
            </a:r>
            <a:r>
              <a:rPr lang="es-ES" dirty="0"/>
              <a:t>(x) – </a:t>
            </a:r>
            <a:r>
              <a:rPr lang="hr-HR" dirty="0" smtClean="0"/>
              <a:t>s</a:t>
            </a:r>
            <a:r>
              <a:rPr lang="es-ES" dirty="0" smtClean="0"/>
              <a:t>qr </a:t>
            </a:r>
            <a:r>
              <a:rPr lang="es-ES" dirty="0"/>
              <a:t>(y);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1379669" y="4598894"/>
            <a:ext cx="2896496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zadatak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Kako izgleda matematički izraz koji u </a:t>
            </a:r>
            <a:r>
              <a:rPr lang="hr-HR" dirty="0" err="1"/>
              <a:t>pseudojeziku</a:t>
            </a:r>
            <a:r>
              <a:rPr lang="hr-HR" dirty="0"/>
              <a:t> ima oblik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(a)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(b)) / a * b;</a:t>
            </a:r>
            <a:r>
              <a:rPr lang="en-US" dirty="0"/>
              <a:t>?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899" y="2405593"/>
            <a:ext cx="2857500" cy="3571875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8718401" y="3238849"/>
            <a:ext cx="2896496" cy="7683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0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2010., zadatak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 je matematički </a:t>
            </a:r>
            <a:r>
              <a:rPr lang="pl-PL" dirty="0" smtClean="0"/>
              <a:t>izraz </a:t>
            </a:r>
            <a:r>
              <a:rPr lang="pl-PL" i="1" dirty="0" smtClean="0"/>
              <a:t>z=k(x) </a:t>
            </a:r>
            <a:r>
              <a:rPr lang="pl-PL" dirty="0"/>
              <a:t>pri čemu </a:t>
            </a:r>
            <a:r>
              <a:rPr lang="pl-PL" dirty="0" smtClean="0"/>
              <a:t>je </a:t>
            </a:r>
            <a:r>
              <a:rPr lang="pl-PL" i="1" dirty="0" smtClean="0"/>
              <a:t>k(x) </a:t>
            </a:r>
            <a:r>
              <a:rPr lang="pl-PL" dirty="0"/>
              <a:t>najveći prirodni broj koji </a:t>
            </a:r>
            <a:r>
              <a:rPr lang="pl-PL" dirty="0" smtClean="0"/>
              <a:t>je manji </a:t>
            </a:r>
            <a:r>
              <a:rPr lang="pl-PL" dirty="0"/>
              <a:t>ili jednak </a:t>
            </a:r>
            <a:r>
              <a:rPr lang="pl-PL" i="1" dirty="0" smtClean="0"/>
              <a:t>x</a:t>
            </a:r>
            <a:r>
              <a:rPr lang="pl-PL" dirty="0" smtClean="0"/>
              <a:t>. </a:t>
            </a:r>
            <a:r>
              <a:rPr lang="pl-PL" dirty="0"/>
              <a:t>Koji će oblik imati taj izraz zapisan u pseudojeziku?</a:t>
            </a:r>
          </a:p>
          <a:p>
            <a:pPr marL="0" indent="0">
              <a:buNone/>
            </a:pPr>
            <a:r>
              <a:rPr lang="hr-HR" b="1" dirty="0"/>
              <a:t>A. </a:t>
            </a:r>
            <a:r>
              <a:rPr lang="hr-HR" dirty="0"/>
              <a:t>z := </a:t>
            </a:r>
            <a:r>
              <a:rPr lang="hr-HR" dirty="0" err="1"/>
              <a:t>Sqr</a:t>
            </a:r>
            <a:r>
              <a:rPr lang="hr-HR" dirty="0"/>
              <a:t> (x);</a:t>
            </a:r>
          </a:p>
          <a:p>
            <a:pPr marL="0" indent="0">
              <a:buNone/>
            </a:pPr>
            <a:r>
              <a:rPr lang="hr-HR" b="1" dirty="0"/>
              <a:t>B. </a:t>
            </a:r>
            <a:r>
              <a:rPr lang="hr-HR" dirty="0"/>
              <a:t>z := </a:t>
            </a:r>
            <a:r>
              <a:rPr lang="hr-HR" dirty="0" err="1"/>
              <a:t>Round</a:t>
            </a:r>
            <a:r>
              <a:rPr lang="hr-HR" dirty="0"/>
              <a:t> (</a:t>
            </a:r>
            <a:r>
              <a:rPr lang="hr-HR" dirty="0" err="1"/>
              <a:t>Sqr</a:t>
            </a:r>
            <a:r>
              <a:rPr lang="hr-HR" dirty="0"/>
              <a:t> (x));</a:t>
            </a:r>
          </a:p>
          <a:p>
            <a:pPr marL="0" indent="0">
              <a:buNone/>
            </a:pPr>
            <a:r>
              <a:rPr lang="pl-PL" b="1" dirty="0"/>
              <a:t>C. </a:t>
            </a:r>
            <a:r>
              <a:rPr lang="pl-PL" dirty="0"/>
              <a:t>z := Trunc (Sqr (x));</a:t>
            </a:r>
          </a:p>
          <a:p>
            <a:pPr marL="0" indent="0">
              <a:buNone/>
            </a:pPr>
            <a:r>
              <a:rPr lang="pl-PL" b="1" dirty="0"/>
              <a:t>D. </a:t>
            </a:r>
            <a:r>
              <a:rPr lang="pl-PL" dirty="0"/>
              <a:t>z := Sqrt (Sqr (x));</a:t>
            </a: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999789" y="4061013"/>
            <a:ext cx="2896496" cy="43030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8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zadatak 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a nakon izvođenja sljedeće naredbe?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:= Round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(35))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(35)) ;</a:t>
            </a:r>
          </a:p>
          <a:p>
            <a:pPr marL="0" indent="0">
              <a:buNone/>
            </a:pPr>
            <a:endParaRPr lang="hr-HR" b="1" dirty="0" smtClean="0"/>
          </a:p>
          <a:p>
            <a:pPr marL="363538" indent="0">
              <a:buNone/>
            </a:pPr>
            <a:r>
              <a:rPr lang="hr-HR" b="1" dirty="0" smtClean="0"/>
              <a:t>A</a:t>
            </a:r>
            <a:r>
              <a:rPr lang="hr-HR" b="1" dirty="0"/>
              <a:t>. </a:t>
            </a:r>
            <a:r>
              <a:rPr lang="hr-HR" dirty="0"/>
              <a:t>0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/>
              <a:t>35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/>
              <a:t>70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379669" y="4182035"/>
            <a:ext cx="610496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zadatak 20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6392732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Koji je matematički izraz ekvivalentan sljedećemu izrazu u </a:t>
            </a:r>
            <a:r>
              <a:rPr lang="hr-HR" dirty="0" err="1"/>
              <a:t>pseudojeziku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:= Sqrt (Abs (x)) / Sqr (x);</a:t>
            </a:r>
            <a:endParaRPr lang="hr-H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801" y="1845734"/>
            <a:ext cx="1950182" cy="4349326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8897976" y="5069541"/>
            <a:ext cx="1807284" cy="112551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programskih jezika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Strojni jezik - </a:t>
            </a:r>
            <a:r>
              <a:rPr lang="hr-HR" dirty="0"/>
              <a:t>razumljiv računalu, ali kompliciran za programiranje jer se sve naredbe </a:t>
            </a:r>
            <a:r>
              <a:rPr lang="hr-HR" dirty="0" smtClean="0"/>
              <a:t>zapisuju nizovima </a:t>
            </a:r>
            <a:r>
              <a:rPr lang="hr-HR" dirty="0"/>
              <a:t>nula i jedinica</a:t>
            </a:r>
            <a:endParaRPr lang="hr-HR" dirty="0" smtClean="0"/>
          </a:p>
          <a:p>
            <a:r>
              <a:rPr lang="hr-HR" dirty="0" smtClean="0"/>
              <a:t>Simbolički jezici - programski jezici </a:t>
            </a:r>
            <a:r>
              <a:rPr lang="hr-HR" dirty="0"/>
              <a:t>koji umjesto nula i jedinica rabe riječi i </a:t>
            </a:r>
            <a:r>
              <a:rPr lang="hr-HR" dirty="0" smtClean="0"/>
              <a:t>simbole.</a:t>
            </a:r>
          </a:p>
          <a:p>
            <a:pPr lvl="2"/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9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zadatak 21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Zadan je matematički izraz: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dirty="0" smtClean="0"/>
                  <a:t>. </a:t>
                </a:r>
              </a:p>
              <a:p>
                <a:pPr marL="0" indent="0">
                  <a:buNone/>
                </a:pPr>
                <a:r>
                  <a:rPr lang="pl-PL" dirty="0" smtClean="0"/>
                  <a:t>Koji </a:t>
                </a:r>
                <a:r>
                  <a:rPr lang="pl-PL" dirty="0"/>
                  <a:t>će oblik imati taj izraz zapisan u pseudojeziku?</a:t>
                </a:r>
              </a:p>
              <a:p>
                <a:pPr marL="363538" indent="0">
                  <a:buNone/>
                </a:pPr>
                <a:r>
                  <a:rPr lang="es-ES" b="1" dirty="0"/>
                  <a:t>A.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 (Abs (x)) / Sqrt (x);</a:t>
                </a:r>
              </a:p>
              <a:p>
                <a:pPr marL="363538" indent="0">
                  <a:buNone/>
                </a:pPr>
                <a:r>
                  <a:rPr lang="es-ES" b="1" dirty="0"/>
                  <a:t>B.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 (x) / Sqr (x);</a:t>
                </a:r>
              </a:p>
              <a:p>
                <a:pPr marL="363538" indent="0">
                  <a:buNone/>
                </a:pPr>
                <a:r>
                  <a:rPr lang="es-ES" b="1" dirty="0"/>
                  <a:t>C.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 (Abs (x)) / Sqr (x);</a:t>
                </a:r>
              </a:p>
              <a:p>
                <a:pPr marL="363538" indent="0">
                  <a:buNone/>
                </a:pPr>
                <a:r>
                  <a:rPr lang="es-ES" b="1" dirty="0"/>
                  <a:t>D.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 (x) / Sqrt (x);</a:t>
                </a:r>
                <a:endParaRPr lang="hr-HR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jeni pravokutnik 3"/>
          <p:cNvSpPr/>
          <p:nvPr/>
        </p:nvSpPr>
        <p:spPr>
          <a:xfrm>
            <a:off x="1371599" y="4450976"/>
            <a:ext cx="6010835" cy="4706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16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 smtClean="0"/>
                  <a:t>Koja programska naredba u </a:t>
                </a:r>
                <a:r>
                  <a:rPr lang="hr-HR" dirty="0" err="1"/>
                  <a:t>pseudojeziku</a:t>
                </a:r>
                <a:r>
                  <a:rPr lang="hr-HR" dirty="0"/>
                  <a:t> odgovara sljedećemu </a:t>
                </a:r>
                <a:r>
                  <a:rPr lang="hr-HR" dirty="0" smtClean="0"/>
                  <a:t>matematičkom izrazu: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hr-HR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60000" indent="0">
                  <a:buNone/>
                </a:pPr>
                <a:r>
                  <a:rPr lang="hr-HR" b="1" dirty="0"/>
                  <a:t>A.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 / 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</a:t>
                </a:r>
              </a:p>
              <a:p>
                <a:pPr marL="360000" indent="0">
                  <a:buNone/>
                </a:pPr>
                <a:r>
                  <a:rPr lang="hr-HR" b="1" dirty="0"/>
                  <a:t>B.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 / 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</a:t>
                </a:r>
              </a:p>
              <a:p>
                <a:pPr marL="360000" indent="0">
                  <a:buNone/>
                </a:pPr>
                <a:r>
                  <a:rPr lang="hr-HR" b="1" dirty="0"/>
                  <a:t>C.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(a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b)) / (a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(b))</a:t>
                </a:r>
              </a:p>
              <a:p>
                <a:pPr marL="360000" indent="0">
                  <a:buNone/>
                </a:pPr>
                <a:r>
                  <a:rPr lang="hr-HR" b="1" dirty="0"/>
                  <a:t>D.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(a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 * b)) / (a *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(b))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8" t="-75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jeni pravokutnik 3"/>
          <p:cNvSpPr/>
          <p:nvPr/>
        </p:nvSpPr>
        <p:spPr>
          <a:xfrm>
            <a:off x="1191410" y="4800599"/>
            <a:ext cx="7495391" cy="56477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zadatak 21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Koju će vrijednost imati varijabla a nakon izvođenja sljedeće naredbe?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:= Round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(35))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(35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hr-H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2788" indent="0">
              <a:buNone/>
            </a:pPr>
            <a:r>
              <a:rPr lang="hr-HR" b="1" dirty="0" smtClean="0"/>
              <a:t>A</a:t>
            </a:r>
            <a:r>
              <a:rPr lang="hr-HR" b="1" dirty="0"/>
              <a:t>. </a:t>
            </a:r>
            <a:r>
              <a:rPr lang="hr-HR" dirty="0"/>
              <a:t>0</a:t>
            </a:r>
          </a:p>
          <a:p>
            <a:pPr marL="712788" indent="0">
              <a:buNone/>
            </a:pPr>
            <a:r>
              <a:rPr lang="hr-HR" b="1" dirty="0"/>
              <a:t>B. </a:t>
            </a:r>
            <a:r>
              <a:rPr lang="hr-HR" dirty="0"/>
              <a:t>1</a:t>
            </a:r>
          </a:p>
          <a:p>
            <a:pPr marL="712788" indent="0">
              <a:buNone/>
            </a:pPr>
            <a:r>
              <a:rPr lang="hr-HR" b="1" dirty="0"/>
              <a:t>C. </a:t>
            </a:r>
            <a:r>
              <a:rPr lang="hr-HR" dirty="0"/>
              <a:t>30</a:t>
            </a:r>
          </a:p>
          <a:p>
            <a:pPr marL="712788" indent="0">
              <a:buNone/>
            </a:pPr>
            <a:r>
              <a:rPr lang="hr-HR" b="1" dirty="0"/>
              <a:t>D. </a:t>
            </a:r>
            <a:r>
              <a:rPr lang="hr-HR" dirty="0"/>
              <a:t>70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788458" y="4141694"/>
            <a:ext cx="753035" cy="484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0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zadatak 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Koji matematički izraz odgovara sljedećoj naredbi u </a:t>
            </a:r>
            <a:r>
              <a:rPr lang="hr-HR" dirty="0" err="1"/>
              <a:t>pseudojeziku</a:t>
            </a:r>
            <a:r>
              <a:rPr lang="hr-HR" dirty="0"/>
              <a:t>?</a:t>
            </a:r>
          </a:p>
          <a:p>
            <a:pPr marL="0" indent="0" algn="ctr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(b)-a*c)/2*a*b;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671" y="3601428"/>
            <a:ext cx="2743201" cy="204872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763" y="3326744"/>
            <a:ext cx="2852460" cy="2406396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3232671" y="4925904"/>
            <a:ext cx="551330" cy="484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16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 smtClean="0"/>
                  <a:t>Koja programska naredba u </a:t>
                </a:r>
                <a:r>
                  <a:rPr lang="hr-HR" dirty="0" err="1"/>
                  <a:t>pseudojeziku</a:t>
                </a:r>
                <a:r>
                  <a:rPr lang="hr-HR" dirty="0"/>
                  <a:t> odgovara sljedećemu </a:t>
                </a:r>
                <a:r>
                  <a:rPr lang="hr-HR" dirty="0" smtClean="0"/>
                  <a:t>matematičkom </a:t>
                </a:r>
                <a:r>
                  <a:rPr lang="es-ES" dirty="0" smtClean="0"/>
                  <a:t>izrazu:</a:t>
                </a:r>
                <a:r>
                  <a:rPr lang="hr-HR" dirty="0" smtClean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hr-H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ES" dirty="0" smtClean="0"/>
                  <a:t>?</a:t>
                </a:r>
                <a:endParaRPr lang="hr-HR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r>
                  <a:rPr lang="es-ES" b="1" dirty="0"/>
                  <a:t>A.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sqrt(sqr(r) – sqr(x - p)) + q;</a:t>
                </a:r>
              </a:p>
              <a:p>
                <a:pPr marL="0" indent="0">
                  <a:buNone/>
                </a:pPr>
                <a:r>
                  <a:rPr lang="es-ES" b="1" dirty="0"/>
                  <a:t>B. </a:t>
                </a:r>
                <a:r>
                  <a:rPr lang="es-E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sqrt(sqr(r) – sqr(x - p) + q);</a:t>
                </a:r>
              </a:p>
              <a:p>
                <a:pPr marL="0" indent="0">
                  <a:buNone/>
                </a:pPr>
                <a:r>
                  <a:rPr lang="hr-HR" b="1" dirty="0"/>
                  <a:t>C.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(r)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- p)) + q;</a:t>
                </a:r>
              </a:p>
              <a:p>
                <a:pPr marL="0" indent="0">
                  <a:buNone/>
                </a:pPr>
                <a:r>
                  <a:rPr lang="hr-HR" b="1" dirty="0"/>
                  <a:t>D. 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 :=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(r) – </a:t>
                </a:r>
                <a:r>
                  <a:rPr lang="hr-HR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hr-HR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- p) + q);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8" t="-75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aobljeni pravokutnik 3"/>
          <p:cNvSpPr/>
          <p:nvPr/>
        </p:nvSpPr>
        <p:spPr>
          <a:xfrm>
            <a:off x="939050" y="3494498"/>
            <a:ext cx="7088843" cy="4840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zadatak 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Kojom ćemo naredbom varijabli d pridružiti vrijednost decimalnog </a:t>
            </a:r>
            <a:r>
              <a:rPr lang="hr-HR" dirty="0" smtClean="0"/>
              <a:t>dijela realnog </a:t>
            </a:r>
            <a:r>
              <a:rPr lang="hr-HR" dirty="0"/>
              <a:t>broja r?</a:t>
            </a:r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r-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pPr marL="363538" indent="0">
              <a:buNone/>
            </a:pPr>
            <a:r>
              <a:rPr lang="hr-HR" b="1" dirty="0"/>
              <a:t>B.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r-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pPr marL="363538" indent="0">
              <a:buNone/>
            </a:pPr>
            <a:r>
              <a:rPr lang="hr-HR" b="1" dirty="0"/>
              <a:t>C.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(r)div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pPr marL="363538" indent="0">
              <a:buNone/>
            </a:pPr>
            <a:r>
              <a:rPr lang="hr-HR" b="1" dirty="0"/>
              <a:t>D.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d:=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1411939" y="2881951"/>
            <a:ext cx="3146614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2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Koje će vrijednosti imati varijable a i b nakon izvođenja sljedećeg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a:= -32;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 8;</a:t>
            </a:r>
          </a:p>
          <a:p>
            <a:pPr marL="36353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b:= abs(a)/b + b mod 5;</a:t>
            </a:r>
          </a:p>
          <a:p>
            <a:pPr marL="1076325" indent="0">
              <a:buNone/>
            </a:pPr>
            <a:r>
              <a:rPr lang="pt-BR" b="1" dirty="0"/>
              <a:t>A. </a:t>
            </a:r>
            <a:r>
              <a:rPr lang="pt-BR" dirty="0"/>
              <a:t>a = 32, b = 2</a:t>
            </a:r>
          </a:p>
          <a:p>
            <a:pPr marL="1076325" indent="0">
              <a:buNone/>
            </a:pPr>
            <a:r>
              <a:rPr lang="pt-BR" b="1" dirty="0"/>
              <a:t>B. </a:t>
            </a:r>
            <a:r>
              <a:rPr lang="pt-BR" dirty="0"/>
              <a:t>a = –32, b = 7</a:t>
            </a:r>
          </a:p>
          <a:p>
            <a:pPr marL="1076325" indent="0">
              <a:buNone/>
            </a:pPr>
            <a:r>
              <a:rPr lang="pt-BR" b="1" dirty="0"/>
              <a:t>C. </a:t>
            </a:r>
            <a:r>
              <a:rPr lang="pt-BR" dirty="0"/>
              <a:t>a = –32, b = 5</a:t>
            </a:r>
          </a:p>
          <a:p>
            <a:pPr marL="1076325" indent="0">
              <a:buNone/>
            </a:pPr>
            <a:r>
              <a:rPr lang="pt-BR" b="1" dirty="0"/>
              <a:t>D. </a:t>
            </a:r>
            <a:r>
              <a:rPr lang="pt-BR" dirty="0"/>
              <a:t>a = 32, b = 7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2057398" y="4414916"/>
            <a:ext cx="2070849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b nakon izvođenja sljedećeg dijela programa?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a:=4;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b:=5;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b:=sqrt(sqr(b)-4*a);</a:t>
            </a:r>
          </a:p>
          <a:p>
            <a:pPr marL="0" indent="0">
              <a:spcBef>
                <a:spcPts val="0"/>
              </a:spcBef>
              <a:buNone/>
            </a:pPr>
            <a:endParaRPr lang="hr-HR" b="1" dirty="0" smtClean="0"/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 smtClean="0"/>
              <a:t>A</a:t>
            </a:r>
            <a:r>
              <a:rPr lang="hr-HR" b="1" dirty="0"/>
              <a:t>. </a:t>
            </a:r>
            <a:r>
              <a:rPr lang="hr-HR" dirty="0"/>
              <a:t>5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/>
              <a:t>B. </a:t>
            </a:r>
            <a:r>
              <a:rPr lang="hr-HR" dirty="0"/>
              <a:t>4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/>
              <a:t>C. </a:t>
            </a:r>
            <a:r>
              <a:rPr lang="hr-HR" dirty="0"/>
              <a:t>3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dirty="0"/>
              <a:t>D. </a:t>
            </a:r>
            <a:r>
              <a:rPr lang="hr-HR" dirty="0"/>
              <a:t>2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748116" y="4899010"/>
            <a:ext cx="685802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Zadane su naredbe:</a:t>
            </a: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:= a / b;</a:t>
            </a:r>
          </a:p>
          <a:p>
            <a:pPr marL="36353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:= x - </a:t>
            </a:r>
            <a:r>
              <a:rPr lang="hr-H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hr-HR" dirty="0" smtClean="0"/>
              <a:t>Koja </a:t>
            </a:r>
            <a:r>
              <a:rPr lang="hr-HR" dirty="0"/>
              <a:t>ih od navedenih naredbi može zamijeniti?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588" y="4186798"/>
            <a:ext cx="4563222" cy="2039190"/>
          </a:xfrm>
          <a:prstGeom prst="rect">
            <a:avLst/>
          </a:prstGeom>
        </p:spPr>
      </p:pic>
      <p:sp>
        <p:nvSpPr>
          <p:cNvPr id="4" name="Zaobljeni pravokutnik 3"/>
          <p:cNvSpPr/>
          <p:nvPr/>
        </p:nvSpPr>
        <p:spPr>
          <a:xfrm>
            <a:off x="6454588" y="4374575"/>
            <a:ext cx="3966884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zadatak 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naredbe?</a:t>
            </a:r>
          </a:p>
          <a:p>
            <a:pPr marL="0" indent="0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t := sqr(3)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 + sqr(3)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9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Simbolički programski jezici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Jezici </a:t>
            </a:r>
            <a:r>
              <a:rPr lang="hr-HR" b="1" dirty="0"/>
              <a:t>niže </a:t>
            </a:r>
            <a:r>
              <a:rPr lang="hr-HR" b="1" dirty="0" smtClean="0"/>
              <a:t>razine </a:t>
            </a:r>
          </a:p>
          <a:p>
            <a:pPr lvl="1"/>
            <a:r>
              <a:rPr lang="hr-HR" dirty="0" smtClean="0"/>
              <a:t>npr. </a:t>
            </a:r>
            <a:r>
              <a:rPr lang="hr-HR" dirty="0" err="1" smtClean="0"/>
              <a:t>Assembler</a:t>
            </a:r>
            <a:endParaRPr lang="hr-HR" dirty="0" smtClean="0"/>
          </a:p>
          <a:p>
            <a:pPr lvl="1"/>
            <a:r>
              <a:rPr lang="pt-BR" dirty="0" smtClean="0"/>
              <a:t>pojedine </a:t>
            </a:r>
            <a:r>
              <a:rPr lang="pt-BR" dirty="0"/>
              <a:t>se naredbe označuju kraticama </a:t>
            </a:r>
            <a:r>
              <a:rPr lang="pt-BR" dirty="0" smtClean="0"/>
              <a:t>koje</a:t>
            </a:r>
            <a:r>
              <a:rPr lang="hr-HR" dirty="0" smtClean="0"/>
              <a:t> podsjećaju </a:t>
            </a:r>
            <a:r>
              <a:rPr lang="hr-HR" dirty="0"/>
              <a:t>na svoju namjenu </a:t>
            </a:r>
            <a:r>
              <a:rPr lang="hr-HR" dirty="0" smtClean="0"/>
              <a:t>(MUL </a:t>
            </a:r>
            <a:r>
              <a:rPr lang="hr-HR" dirty="0"/>
              <a:t>– množenje, ADD – zbrajanje</a:t>
            </a:r>
            <a:r>
              <a:rPr lang="hr-HR" dirty="0" smtClean="0"/>
              <a:t>).</a:t>
            </a:r>
          </a:p>
          <a:p>
            <a:pPr lvl="1"/>
            <a:r>
              <a:rPr lang="hr-HR" dirty="0" smtClean="0"/>
              <a:t>skupina </a:t>
            </a:r>
            <a:r>
              <a:rPr lang="hr-HR" dirty="0"/>
              <a:t>jezika </a:t>
            </a:r>
            <a:r>
              <a:rPr lang="hr-HR" dirty="0" smtClean="0"/>
              <a:t>usmjerenih na računalo</a:t>
            </a:r>
          </a:p>
          <a:p>
            <a:pPr lvl="2"/>
            <a:r>
              <a:rPr lang="hr-HR" dirty="0" smtClean="0"/>
              <a:t>Svaka </a:t>
            </a:r>
            <a:r>
              <a:rPr lang="hr-HR" dirty="0"/>
              <a:t>naredba u nižem simboličkom jeziku označuje jednu </a:t>
            </a:r>
            <a:r>
              <a:rPr lang="hr-HR" dirty="0" smtClean="0"/>
              <a:t>naredbu u </a:t>
            </a:r>
            <a:r>
              <a:rPr lang="hr-HR" dirty="0"/>
              <a:t>strojnom jeziku.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5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zadatak 30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naredbe?</a:t>
            </a:r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t := sqr(9)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3 * sqr(10 </a:t>
            </a:r>
            <a:r>
              <a:rPr lang="da-DK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3);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Relacijski operatori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5424544" cy="4023360"/>
          </a:xfrm>
        </p:spPr>
        <p:txBody>
          <a:bodyPr/>
          <a:lstStyle/>
          <a:p>
            <a:r>
              <a:rPr lang="hr-HR" b="1" dirty="0" smtClean="0"/>
              <a:t>Relacijski izrazi - i</a:t>
            </a:r>
            <a:r>
              <a:rPr lang="hr-HR" dirty="0" smtClean="0"/>
              <a:t>zrazi </a:t>
            </a:r>
            <a:r>
              <a:rPr lang="hr-HR" dirty="0"/>
              <a:t>u kojima je potrebno usporediti dvije vrijednosti </a:t>
            </a:r>
            <a:endParaRPr lang="hr-HR" dirty="0" smtClean="0"/>
          </a:p>
          <a:p>
            <a:r>
              <a:rPr lang="hr-HR" b="1" dirty="0" smtClean="0"/>
              <a:t>Relacijski </a:t>
            </a:r>
            <a:r>
              <a:rPr lang="hr-HR" b="1" dirty="0"/>
              <a:t>operatori</a:t>
            </a:r>
            <a:r>
              <a:rPr lang="hr-HR" dirty="0"/>
              <a:t>: manje, veće, manje ili jednako, </a:t>
            </a:r>
            <a:r>
              <a:rPr lang="hr-HR" dirty="0" smtClean="0"/>
              <a:t>veće </a:t>
            </a:r>
            <a:r>
              <a:rPr lang="pl-PL" dirty="0" smtClean="0"/>
              <a:t>ili </a:t>
            </a:r>
            <a:r>
              <a:rPr lang="pl-PL" dirty="0"/>
              <a:t>jednako, jednako i različito</a:t>
            </a:r>
            <a:r>
              <a:rPr lang="pl-PL" dirty="0" smtClean="0"/>
              <a:t>.</a:t>
            </a:r>
          </a:p>
          <a:p>
            <a:r>
              <a:rPr lang="pl-PL" dirty="0" smtClean="0"/>
              <a:t>Rezultat relacijskog izraza: </a:t>
            </a:r>
          </a:p>
          <a:p>
            <a:pPr lvl="1"/>
            <a:r>
              <a:rPr lang="pl-PL" dirty="0" smtClean="0"/>
              <a:t>Istina (1)</a:t>
            </a:r>
          </a:p>
          <a:p>
            <a:pPr lvl="1"/>
            <a:r>
              <a:rPr lang="pl-PL" dirty="0" smtClean="0"/>
              <a:t>Laž (0)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748" y="2128851"/>
            <a:ext cx="5014179" cy="3075161"/>
          </a:xfrm>
          <a:prstGeom prst="rect">
            <a:avLst/>
          </a:prstGeo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operatori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9116" y="2660277"/>
            <a:ext cx="5398804" cy="2046194"/>
          </a:xfrm>
          <a:prstGeom prst="rect">
            <a:avLst/>
          </a:prstGeom>
        </p:spPr>
      </p:pic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6325496" y="2060888"/>
            <a:ext cx="4937760" cy="3613771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Prioritet:</a:t>
            </a:r>
          </a:p>
          <a:p>
            <a:pPr marL="981075" indent="-457200">
              <a:buFont typeface="+mj-lt"/>
              <a:buAutoNum type="arabicPeriod"/>
            </a:pPr>
            <a:r>
              <a:rPr lang="hr-HR" sz="2400" dirty="0" smtClean="0"/>
              <a:t>NE</a:t>
            </a:r>
          </a:p>
          <a:p>
            <a:pPr marL="981075" indent="-457200">
              <a:buFont typeface="+mj-lt"/>
              <a:buAutoNum type="arabicPeriod"/>
            </a:pPr>
            <a:r>
              <a:rPr lang="hr-HR" sz="2400" dirty="0" smtClean="0"/>
              <a:t>I</a:t>
            </a:r>
          </a:p>
          <a:p>
            <a:pPr marL="981075" indent="-457200">
              <a:buFont typeface="+mj-lt"/>
              <a:buAutoNum type="arabicPeriod"/>
            </a:pPr>
            <a:r>
              <a:rPr lang="hr-HR" sz="2400" dirty="0" smtClean="0"/>
              <a:t>ILI</a:t>
            </a:r>
          </a:p>
          <a:p>
            <a:pPr marL="93663" indent="0">
              <a:buNone/>
            </a:pPr>
            <a:endParaRPr lang="hr-HR" sz="2400" dirty="0"/>
          </a:p>
          <a:p>
            <a:pPr marL="981075" indent="-457200">
              <a:buFont typeface="+mj-lt"/>
              <a:buAutoNum type="arabicPeriod"/>
            </a:pPr>
            <a:endParaRPr lang="hr-HR" sz="24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6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Relacijski i logički izrazi na ispitima DM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Kolika je vrijednost logičkog izraza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NE A ILI NE B I NE C </a:t>
            </a:r>
            <a:r>
              <a:rPr lang="pl-PL" dirty="0"/>
              <a:t>ako su zadane</a:t>
            </a:r>
          </a:p>
          <a:p>
            <a:pPr marL="0" indent="0">
              <a:buNone/>
            </a:pPr>
            <a:r>
              <a:rPr lang="hr-HR" dirty="0"/>
              <a:t>vrijednosti sljedećih varijabli?</a:t>
            </a:r>
          </a:p>
          <a:p>
            <a:pPr marL="0" indent="0">
              <a:buNone/>
            </a:pPr>
            <a:r>
              <a:rPr lang="hr-HR" dirty="0"/>
              <a:t>A = istina</a:t>
            </a:r>
          </a:p>
          <a:p>
            <a:pPr marL="0" indent="0">
              <a:buNone/>
            </a:pPr>
            <a:r>
              <a:rPr lang="hr-HR" dirty="0"/>
              <a:t>B = istina</a:t>
            </a:r>
          </a:p>
          <a:p>
            <a:pPr marL="0" indent="0">
              <a:buNone/>
            </a:pPr>
            <a:r>
              <a:rPr lang="hr-HR" dirty="0"/>
              <a:t>C = istina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je vrijednost logičkoga izraza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I NE B ILI NE C </a:t>
            </a:r>
            <a:r>
              <a:rPr lang="hr-HR" dirty="0"/>
              <a:t>ako su zadane </a:t>
            </a:r>
            <a:r>
              <a:rPr lang="hr-HR" dirty="0" smtClean="0"/>
              <a:t>sljedeće vrijednosti </a:t>
            </a:r>
            <a:r>
              <a:rPr lang="hr-HR" dirty="0"/>
              <a:t>varijabli?</a:t>
            </a:r>
          </a:p>
          <a:p>
            <a:pPr marL="363538" indent="0">
              <a:buNone/>
            </a:pPr>
            <a:r>
              <a:rPr lang="hr-HR" dirty="0"/>
              <a:t>A = laž</a:t>
            </a:r>
          </a:p>
          <a:p>
            <a:pPr marL="363538" indent="0">
              <a:buNone/>
            </a:pPr>
            <a:r>
              <a:rPr lang="hr-HR" dirty="0"/>
              <a:t>B = laž</a:t>
            </a:r>
          </a:p>
          <a:p>
            <a:pPr marL="363538" indent="0">
              <a:buNone/>
            </a:pPr>
            <a:r>
              <a:rPr lang="hr-HR" dirty="0"/>
              <a:t>C = istina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9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sljedećega dijela programa?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3;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-3;</a:t>
            </a:r>
          </a:p>
          <a:p>
            <a:pPr marL="363538" indent="0">
              <a:spcBef>
                <a:spcPts val="60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 := (a &gt; b) ILI (a &lt; b) I (a = b);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Lijeva vitičasta zagrada 4"/>
          <p:cNvSpPr/>
          <p:nvPr/>
        </p:nvSpPr>
        <p:spPr>
          <a:xfrm rot="16200000">
            <a:off x="2790264" y="3306084"/>
            <a:ext cx="443753" cy="11026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6" name="Lijeva vitičasta zagrada 5"/>
          <p:cNvSpPr/>
          <p:nvPr/>
        </p:nvSpPr>
        <p:spPr>
          <a:xfrm rot="16200000">
            <a:off x="5000064" y="3306085"/>
            <a:ext cx="443753" cy="11026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7" name="Lijeva vitičasta zagrada 6"/>
          <p:cNvSpPr/>
          <p:nvPr/>
        </p:nvSpPr>
        <p:spPr>
          <a:xfrm rot="16200000">
            <a:off x="6801970" y="3324014"/>
            <a:ext cx="443753" cy="11026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8" name="TekstniOkvir 7"/>
          <p:cNvSpPr txBox="1"/>
          <p:nvPr/>
        </p:nvSpPr>
        <p:spPr>
          <a:xfrm>
            <a:off x="2568388" y="424683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1                 </a:t>
            </a:r>
            <a:r>
              <a:rPr lang="hr-HR" b="1" dirty="0" smtClean="0"/>
              <a:t>ILI</a:t>
            </a:r>
            <a:r>
              <a:rPr lang="hr-HR" dirty="0" smtClean="0"/>
              <a:t>              0                    </a:t>
            </a:r>
            <a:r>
              <a:rPr lang="hr-HR" b="1" dirty="0" smtClean="0"/>
              <a:t>I</a:t>
            </a:r>
            <a:r>
              <a:rPr lang="hr-HR" dirty="0" smtClean="0"/>
              <a:t>                 0   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2568388" y="507253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1                 </a:t>
            </a:r>
            <a:r>
              <a:rPr lang="hr-HR" b="1" dirty="0" smtClean="0"/>
              <a:t>ILI</a:t>
            </a:r>
            <a:r>
              <a:rPr lang="hr-HR" dirty="0" smtClean="0"/>
              <a:t>                                   0</a:t>
            </a:r>
            <a:endParaRPr lang="hr-HR" dirty="0"/>
          </a:p>
        </p:txBody>
      </p:sp>
      <p:sp>
        <p:nvSpPr>
          <p:cNvPr id="10" name="Lijeva vitičasta zagrada 9"/>
          <p:cNvSpPr/>
          <p:nvPr/>
        </p:nvSpPr>
        <p:spPr>
          <a:xfrm rot="16200000">
            <a:off x="5840505" y="3556705"/>
            <a:ext cx="443753" cy="23711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2010., 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sljedećega dijela programa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NE (a &lt; b) I (a &lt; c) ILI NE (b &lt; c);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0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esenski </a:t>
            </a:r>
            <a:r>
              <a:rPr lang="hr-HR" dirty="0"/>
              <a:t>rok, 2010., 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Kolika je vrijednost izraza: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(a &gt; b) ILI NE(b &gt; c) I (c &gt; a) </a:t>
            </a:r>
            <a:r>
              <a:rPr lang="pl-PL" dirty="0"/>
              <a:t>ako </a:t>
            </a:r>
            <a:r>
              <a:rPr lang="pl-PL" dirty="0" smtClean="0"/>
              <a:t>su zadane </a:t>
            </a:r>
            <a:r>
              <a:rPr lang="pl-PL" dirty="0"/>
              <a:t>vrijednosti varijabli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a := 1; b := 1; c := 2</a:t>
            </a:r>
            <a:r>
              <a:rPr lang="pl-PL" dirty="0"/>
              <a:t>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439375" y="4186776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Ljetni 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 :=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NE(NE(a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 b) I (a &lt; c) ILI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NE((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 &lt; b) ILI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NE(c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 a)))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2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Simbolički programski jezici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Jezici više razine</a:t>
            </a:r>
          </a:p>
          <a:p>
            <a:pPr lvl="1"/>
            <a:r>
              <a:rPr lang="hr-HR" dirty="0"/>
              <a:t>naredbe </a:t>
            </a:r>
            <a:r>
              <a:rPr lang="hr-HR" dirty="0" smtClean="0"/>
              <a:t>su kratke </a:t>
            </a:r>
            <a:r>
              <a:rPr lang="hr-HR" dirty="0"/>
              <a:t>riječi koje se lako </a:t>
            </a:r>
            <a:r>
              <a:rPr lang="hr-HR" dirty="0" smtClean="0"/>
              <a:t>pamte</a:t>
            </a:r>
          </a:p>
          <a:p>
            <a:pPr lvl="1"/>
            <a:r>
              <a:rPr lang="hr-HR" dirty="0" smtClean="0"/>
              <a:t>najčešće </a:t>
            </a:r>
            <a:r>
              <a:rPr lang="hr-HR" dirty="0"/>
              <a:t>su vezane za englesko govorno </a:t>
            </a:r>
            <a:r>
              <a:rPr lang="hr-HR" dirty="0" smtClean="0"/>
              <a:t>područje</a:t>
            </a:r>
            <a:endParaRPr lang="hr-HR" dirty="0"/>
          </a:p>
          <a:p>
            <a:pPr lvl="1"/>
            <a:r>
              <a:rPr lang="hr-HR" dirty="0" smtClean="0"/>
              <a:t>većina </a:t>
            </a:r>
            <a:r>
              <a:rPr lang="hr-HR" dirty="0"/>
              <a:t>naredbi viših programskih jezika </a:t>
            </a:r>
            <a:r>
              <a:rPr lang="hr-HR" dirty="0" smtClean="0"/>
              <a:t>zamjenjuje cijeli </a:t>
            </a:r>
            <a:r>
              <a:rPr lang="hr-HR" dirty="0"/>
              <a:t>niz strojnih naredbi.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1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2011., </a:t>
            </a:r>
            <a:r>
              <a:rPr lang="hr-HR" dirty="0"/>
              <a:t>zadatak </a:t>
            </a:r>
            <a:r>
              <a:rPr lang="hr-HR" dirty="0" smtClean="0"/>
              <a:t>25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t nakon izvođenja sljedeće naredbe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7;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9;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 := NE ( NE (a &gt; b) I NE (a &lt; c) ILI NE (c &lt; b))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3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Kolika je vrijednost izraza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(a &gt; b) ILI NE (b &lt; c) I (c &lt; a) </a:t>
            </a:r>
            <a:r>
              <a:rPr lang="pl-PL" dirty="0"/>
              <a:t>ako su </a:t>
            </a:r>
            <a:r>
              <a:rPr lang="pl-PL" dirty="0" smtClean="0"/>
              <a:t>zadane </a:t>
            </a:r>
            <a:r>
              <a:rPr lang="it-IT" dirty="0" err="1" smtClean="0"/>
              <a:t>vrijednosti</a:t>
            </a:r>
            <a:r>
              <a:rPr lang="it-IT" dirty="0" smtClean="0"/>
              <a:t> </a:t>
            </a:r>
            <a:r>
              <a:rPr lang="it-IT" dirty="0" err="1"/>
              <a:t>varijabli</a:t>
            </a:r>
            <a:r>
              <a:rPr lang="it-IT" dirty="0"/>
              <a:t> a = -1, b = 0, c = 1?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816814" cy="402336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Koja će biti vrijednost varijable x nakon izvođenja sljedećega dijela programa?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a - 1;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c := a + b;</a:t>
            </a:r>
          </a:p>
          <a:p>
            <a:pPr marL="363538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(a &gt; b) ILI (b &gt; c) I (c &gt; a);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5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</a:t>
            </a:r>
            <a:r>
              <a:rPr lang="hr-HR" dirty="0"/>
              <a:t>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Godina je prijestupna ako je djeljiva s 4, a nije djeljiva sa 100 ili ako je djeljiva s 400</a:t>
            </a:r>
            <a:r>
              <a:rPr lang="hr-HR" dirty="0" smtClean="0"/>
              <a:t>. </a:t>
            </a:r>
            <a:r>
              <a:rPr lang="pl-PL" dirty="0" smtClean="0"/>
              <a:t>Koji </a:t>
            </a:r>
            <a:r>
              <a:rPr lang="pl-PL" dirty="0"/>
              <a:t>od navedenih izraza opisuje prethodnu rečenicu?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49" y="3345235"/>
            <a:ext cx="7854227" cy="1644183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1646120" y="4549580"/>
            <a:ext cx="7605456" cy="4398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4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zadatak 16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Varijabla</a:t>
            </a:r>
            <a:r>
              <a:rPr lang="it-IT" dirty="0"/>
              <a:t> x </a:t>
            </a:r>
            <a:r>
              <a:rPr lang="it-IT" dirty="0" err="1"/>
              <a:t>pripada</a:t>
            </a:r>
            <a:r>
              <a:rPr lang="it-IT" dirty="0"/>
              <a:t> </a:t>
            </a:r>
            <a:r>
              <a:rPr lang="it-IT" dirty="0" err="1"/>
              <a:t>intervalu</a:t>
            </a:r>
            <a:r>
              <a:rPr lang="it-IT" dirty="0"/>
              <a:t> [0,1] ili </a:t>
            </a:r>
            <a:r>
              <a:rPr lang="it-IT" dirty="0" err="1"/>
              <a:t>intervalu</a:t>
            </a:r>
            <a:r>
              <a:rPr lang="it-IT" dirty="0"/>
              <a:t> [10,20</a:t>
            </a:r>
            <a:r>
              <a:rPr lang="it-IT" dirty="0" smtClean="0"/>
              <a:t>].</a:t>
            </a:r>
            <a:r>
              <a:rPr lang="hr-HR" dirty="0" smtClean="0"/>
              <a:t> </a:t>
            </a:r>
            <a:r>
              <a:rPr lang="pl-PL" dirty="0" smtClean="0"/>
              <a:t>Koji </a:t>
            </a:r>
            <a:r>
              <a:rPr lang="pl-PL" dirty="0"/>
              <a:t>od navedenih izraza </a:t>
            </a:r>
            <a:r>
              <a:rPr lang="pl-PL" dirty="0" smtClean="0"/>
              <a:t>opisuje </a:t>
            </a:r>
            <a:r>
              <a:rPr lang="pl-PL" dirty="0"/>
              <a:t>varijablu x?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039595"/>
            <a:ext cx="9534420" cy="2489981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1210235" y="4818328"/>
            <a:ext cx="8713693" cy="4663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9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Broj a ima svojstvo da je pozitivan paran broj koji nije djeljiv s 3. Koji od </a:t>
            </a:r>
            <a:r>
              <a:rPr lang="hr-HR" dirty="0" smtClean="0"/>
              <a:t>navedenih logičkih </a:t>
            </a:r>
            <a:r>
              <a:rPr lang="hr-HR" dirty="0"/>
              <a:t>izraza opisuje prethodnu rečenicu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363538" indent="0">
              <a:buNone/>
            </a:pPr>
            <a:r>
              <a:rPr lang="hr-HR" b="1" dirty="0"/>
              <a:t>A.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 &gt; 0) I (a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2 = 0) I (a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3 &lt;&gt; 0)</a:t>
            </a:r>
          </a:p>
          <a:p>
            <a:pPr marL="363538" indent="0">
              <a:buNone/>
            </a:pPr>
            <a:r>
              <a:rPr lang="it-IT" b="1" dirty="0"/>
              <a:t>B.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div 2 = 0) I (a div 3 = 0) ILI (a &gt; 0)</a:t>
            </a:r>
          </a:p>
          <a:p>
            <a:pPr marL="363538" indent="0">
              <a:buNone/>
            </a:pPr>
            <a:r>
              <a:rPr lang="it-IT" b="1" dirty="0"/>
              <a:t>C.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div 3 &lt;&gt; 0) ILI (a div 2 = 0) ILI (a &gt; 0)</a:t>
            </a:r>
          </a:p>
          <a:p>
            <a:pPr marL="363538" indent="0">
              <a:buNone/>
            </a:pPr>
            <a:r>
              <a:rPr lang="it-IT" b="1" dirty="0"/>
              <a:t>D.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3 &lt;&gt; 0) ILI (a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2 = 0) ILI (a &gt;= 0)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1317811" y="3404495"/>
            <a:ext cx="8054789" cy="4663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6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Potrebno je provjeriti je li broj a negativan ili je iz intervala [10, 20</a:t>
            </a:r>
            <a:r>
              <a:rPr lang="hr-HR" dirty="0" smtClean="0"/>
              <a:t>]. Koji </a:t>
            </a:r>
            <a:r>
              <a:rPr lang="hr-HR" dirty="0"/>
              <a:t>od navedenih logičkih izraza to provjerava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it-IT" b="1" dirty="0"/>
              <a:t>A.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&lt; 0) ILI (a &gt;= 10) I (a &lt;= 20)</a:t>
            </a:r>
          </a:p>
          <a:p>
            <a:pPr marL="0" indent="0">
              <a:buNone/>
            </a:pPr>
            <a:r>
              <a:rPr lang="it-IT" b="1" dirty="0"/>
              <a:t>B.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((a &lt; 0) ILI (a &gt;= 10)) I (a &lt;= 20)</a:t>
            </a:r>
          </a:p>
          <a:p>
            <a:pPr marL="0" indent="0">
              <a:buNone/>
            </a:pPr>
            <a:r>
              <a:rPr lang="it-IT" b="1" dirty="0"/>
              <a:t>C.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&lt; 0) I ((a &gt;= 10) ILI (a &lt;= 20))</a:t>
            </a:r>
          </a:p>
          <a:p>
            <a:pPr marL="0" indent="0">
              <a:buNone/>
            </a:pPr>
            <a:r>
              <a:rPr lang="it-IT" b="1" dirty="0"/>
              <a:t>D.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&lt; 0) ILI (a &gt;= 10) ILI (a &lt;= 20)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968188" y="3391048"/>
            <a:ext cx="6898342" cy="4663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8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Kolika je vrijednost </a:t>
            </a:r>
            <a:r>
              <a:rPr lang="hr-HR" dirty="0" smtClean="0"/>
              <a:t>izraza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(round(A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B) = A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I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 / B) = A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r-HR" dirty="0" smtClean="0"/>
              <a:t>ako </a:t>
            </a:r>
            <a:r>
              <a:rPr lang="hr-HR" dirty="0"/>
              <a:t>su zadane vrijednosti varijabla: A = 4, B = 3?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 (istina)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29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Kolika je vrijednost izraza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(A + B &lt; C) ILI NE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(C) &gt; A) I (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(B) &lt;&gt; C)</a:t>
            </a:r>
          </a:p>
          <a:p>
            <a:pPr marL="0" indent="0">
              <a:buNone/>
            </a:pPr>
            <a:r>
              <a:rPr lang="hr-HR" dirty="0"/>
              <a:t>ako su zadane vrijednosti varijabla: A = 7, B = 3, C = 9?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69189" y="540742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0 (laž)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Prioriteti u mješovitim izrazima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799" y="2207280"/>
            <a:ext cx="6359189" cy="3440485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4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Programi prevoditelji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</a:t>
            </a:r>
            <a:r>
              <a:rPr lang="hr-HR" dirty="0" smtClean="0"/>
              <a:t>rograme napisane </a:t>
            </a:r>
            <a:r>
              <a:rPr lang="pl-PL" dirty="0" smtClean="0"/>
              <a:t>u višem programskom jeziku prevode u strojni jezik.</a:t>
            </a:r>
          </a:p>
          <a:p>
            <a:r>
              <a:rPr lang="hr-HR" dirty="0" smtClean="0"/>
              <a:t>Razlikujemo: </a:t>
            </a:r>
            <a:r>
              <a:rPr lang="hr-HR" b="1" dirty="0" smtClean="0"/>
              <a:t>kompajlere </a:t>
            </a:r>
            <a:r>
              <a:rPr lang="hr-HR" dirty="0"/>
              <a:t>i </a:t>
            </a:r>
            <a:r>
              <a:rPr lang="hr-HR" b="1" dirty="0" err="1"/>
              <a:t>interpretere</a:t>
            </a:r>
            <a:r>
              <a:rPr lang="hr-HR" dirty="0"/>
              <a:t>.</a:t>
            </a:r>
          </a:p>
          <a:p>
            <a:r>
              <a:rPr lang="hr-HR" b="1" dirty="0"/>
              <a:t>Kompajler</a:t>
            </a:r>
            <a:r>
              <a:rPr lang="hr-HR" dirty="0"/>
              <a:t>i (engl. </a:t>
            </a:r>
            <a:r>
              <a:rPr lang="hr-HR" i="1" dirty="0" err="1"/>
              <a:t>compilers</a:t>
            </a:r>
            <a:r>
              <a:rPr lang="hr-HR" dirty="0"/>
              <a:t>) </a:t>
            </a:r>
            <a:endParaRPr lang="hr-HR" dirty="0" smtClean="0"/>
          </a:p>
          <a:p>
            <a:pPr lvl="1"/>
            <a:r>
              <a:rPr lang="hr-HR" dirty="0" smtClean="0"/>
              <a:t>prevode </a:t>
            </a:r>
            <a:r>
              <a:rPr lang="hr-HR" dirty="0"/>
              <a:t>cijeli program, kreiraju izvršnu (.</a:t>
            </a:r>
            <a:r>
              <a:rPr lang="hr-HR" dirty="0" err="1"/>
              <a:t>exe</a:t>
            </a:r>
            <a:r>
              <a:rPr lang="hr-HR" dirty="0"/>
              <a:t>) </a:t>
            </a:r>
            <a:r>
              <a:rPr lang="hr-HR" dirty="0" smtClean="0"/>
              <a:t>verziju koju </a:t>
            </a:r>
            <a:r>
              <a:rPr lang="hr-HR" dirty="0"/>
              <a:t>zatim </a:t>
            </a:r>
            <a:r>
              <a:rPr lang="hr-HR" dirty="0" smtClean="0"/>
              <a:t>izvršavaju</a:t>
            </a:r>
          </a:p>
          <a:p>
            <a:r>
              <a:rPr lang="hr-HR" b="1" dirty="0" err="1" smtClean="0"/>
              <a:t>Interpreteri</a:t>
            </a:r>
            <a:r>
              <a:rPr lang="hr-HR" dirty="0" smtClean="0"/>
              <a:t> </a:t>
            </a:r>
          </a:p>
          <a:p>
            <a:pPr lvl="1"/>
            <a:r>
              <a:rPr lang="hr-HR" dirty="0" smtClean="0"/>
              <a:t>prevode </a:t>
            </a:r>
            <a:r>
              <a:rPr lang="hr-HR" dirty="0"/>
              <a:t>naredbu po naredbu programa i </a:t>
            </a:r>
            <a:r>
              <a:rPr lang="hr-HR" dirty="0" smtClean="0"/>
              <a:t>svaku naredbu </a:t>
            </a:r>
            <a:r>
              <a:rPr lang="hr-HR" dirty="0"/>
              <a:t>odmah </a:t>
            </a:r>
            <a:r>
              <a:rPr lang="hr-HR" dirty="0" smtClean="0"/>
              <a:t>izvršavaju </a:t>
            </a:r>
          </a:p>
          <a:p>
            <a:pPr lvl="1"/>
            <a:r>
              <a:rPr lang="hr-HR" dirty="0" smtClean="0"/>
              <a:t>ne </a:t>
            </a:r>
            <a:r>
              <a:rPr lang="hr-HR" dirty="0"/>
              <a:t>kreiraju izvršni kôd.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razlikovati</a:t>
            </a:r>
            <a:r>
              <a:rPr lang="it-IT" dirty="0"/>
              <a:t> i </a:t>
            </a:r>
            <a:r>
              <a:rPr lang="it-IT" dirty="0" err="1"/>
              <a:t>znati</a:t>
            </a:r>
            <a:r>
              <a:rPr lang="it-IT" dirty="0"/>
              <a:t>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jednostavne</a:t>
            </a:r>
            <a:r>
              <a:rPr lang="it-IT" dirty="0"/>
              <a:t> </a:t>
            </a:r>
            <a:r>
              <a:rPr lang="it-IT" dirty="0" err="1" smtClean="0"/>
              <a:t>tipove</a:t>
            </a:r>
            <a:r>
              <a:rPr lang="hr-HR" dirty="0" smtClean="0"/>
              <a:t> </a:t>
            </a:r>
            <a:r>
              <a:rPr lang="pl-PL" dirty="0" smtClean="0"/>
              <a:t>podataka </a:t>
            </a:r>
            <a:r>
              <a:rPr lang="pl-PL" dirty="0"/>
              <a:t>(cjelobrojne, realne, znakovne, logičke)</a:t>
            </a:r>
          </a:p>
          <a:p>
            <a:r>
              <a:rPr lang="it-IT" dirty="0" err="1" smtClean="0"/>
              <a:t>prepoznati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naredbu</a:t>
            </a:r>
            <a:r>
              <a:rPr lang="it-IT" dirty="0"/>
              <a:t> </a:t>
            </a:r>
            <a:r>
              <a:rPr lang="it-IT" dirty="0" err="1"/>
              <a:t>pridruživanja</a:t>
            </a:r>
            <a:endParaRPr lang="it-IT" dirty="0"/>
          </a:p>
          <a:p>
            <a:r>
              <a:rPr lang="hr-HR" dirty="0" smtClean="0"/>
              <a:t>prepoznati </a:t>
            </a:r>
            <a:r>
              <a:rPr lang="hr-HR" dirty="0"/>
              <a:t>i primijeniti aritmetičke, logičke i </a:t>
            </a:r>
            <a:r>
              <a:rPr lang="hr-HR" dirty="0" smtClean="0"/>
              <a:t>relacijske operatore </a:t>
            </a:r>
            <a:r>
              <a:rPr lang="hr-HR" dirty="0"/>
              <a:t>i njihove prioritete</a:t>
            </a:r>
          </a:p>
          <a:p>
            <a:r>
              <a:rPr lang="it-IT" dirty="0" err="1" smtClean="0"/>
              <a:t>prepoznati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primijeniti</a:t>
            </a:r>
            <a:r>
              <a:rPr lang="it-IT" dirty="0"/>
              <a:t> </a:t>
            </a:r>
            <a:r>
              <a:rPr lang="it-IT" dirty="0" err="1"/>
              <a:t>definirane</a:t>
            </a:r>
            <a:r>
              <a:rPr lang="it-IT" dirty="0"/>
              <a:t> </a:t>
            </a:r>
            <a:r>
              <a:rPr lang="it-IT" dirty="0" err="1" smtClean="0"/>
              <a:t>standardne</a:t>
            </a:r>
            <a:r>
              <a:rPr lang="hr-HR" dirty="0" smtClean="0"/>
              <a:t> funkcije</a:t>
            </a:r>
          </a:p>
          <a:p>
            <a:r>
              <a:rPr lang="it-IT" dirty="0" err="1"/>
              <a:t>modificirati</a:t>
            </a:r>
            <a:r>
              <a:rPr lang="it-IT" dirty="0"/>
              <a:t> i </a:t>
            </a:r>
            <a:r>
              <a:rPr lang="it-IT" dirty="0" err="1"/>
              <a:t>prestrukturirati</a:t>
            </a:r>
            <a:r>
              <a:rPr lang="it-IT" dirty="0"/>
              <a:t> </a:t>
            </a:r>
            <a:r>
              <a:rPr lang="it-IT" dirty="0" err="1"/>
              <a:t>matematičke</a:t>
            </a:r>
            <a:r>
              <a:rPr lang="it-IT" dirty="0"/>
              <a:t> </a:t>
            </a:r>
            <a:r>
              <a:rPr lang="it-IT" dirty="0" err="1"/>
              <a:t>izraze</a:t>
            </a:r>
            <a:r>
              <a:rPr lang="it-IT" dirty="0"/>
              <a:t> </a:t>
            </a:r>
            <a:r>
              <a:rPr lang="it-IT" dirty="0" smtClean="0"/>
              <a:t>u</a:t>
            </a:r>
            <a:r>
              <a:rPr lang="hr-HR" dirty="0" smtClean="0"/>
              <a:t> </a:t>
            </a:r>
            <a:r>
              <a:rPr lang="hr-HR" dirty="0" err="1" smtClean="0"/>
              <a:t>pseudojezik</a:t>
            </a:r>
            <a:r>
              <a:rPr lang="hr-HR" dirty="0" smtClean="0"/>
              <a:t> </a:t>
            </a:r>
            <a:r>
              <a:rPr lang="hr-HR" dirty="0"/>
              <a:t>i obrnuto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7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 i izlaz podataka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3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Unos podataka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Naredba za </a:t>
            </a:r>
            <a:r>
              <a:rPr lang="pl-PL" b="1" dirty="0"/>
              <a:t>unos </a:t>
            </a:r>
            <a:r>
              <a:rPr lang="pl-PL" dirty="0"/>
              <a:t>podataka u pseudojeziku zapisuje se kao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 smtClean="0"/>
              <a:t>Primjeri:</a:t>
            </a:r>
            <a:endParaRPr lang="pl-PL" dirty="0"/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(x, y, 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dirty="0" smtClean="0"/>
              <a:t>Kada </a:t>
            </a:r>
            <a:r>
              <a:rPr lang="hr-HR" dirty="0"/>
              <a:t>program dođe do </a:t>
            </a:r>
            <a:r>
              <a:rPr lang="hr-HR" dirty="0" smtClean="0"/>
              <a:t>naredbe 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 </a:t>
            </a:r>
            <a:r>
              <a:rPr lang="hr-HR" dirty="0"/>
              <a:t>omogućuje se unos podatka (ili više podataka</a:t>
            </a:r>
            <a:r>
              <a:rPr lang="hr-HR" dirty="0" smtClean="0"/>
              <a:t>) s </a:t>
            </a:r>
            <a:r>
              <a:rPr lang="hr-HR" dirty="0"/>
              <a:t>tipkovnice. </a:t>
            </a:r>
            <a:endParaRPr lang="hr-HR" dirty="0" smtClean="0"/>
          </a:p>
          <a:p>
            <a:pPr lvl="1"/>
            <a:r>
              <a:rPr lang="hr-HR" dirty="0"/>
              <a:t>u</a:t>
            </a:r>
            <a:r>
              <a:rPr lang="hr-HR" dirty="0" smtClean="0"/>
              <a:t>neseni </a:t>
            </a:r>
            <a:r>
              <a:rPr lang="hr-HR" dirty="0"/>
              <a:t>se podatak ili podatci </a:t>
            </a:r>
            <a:r>
              <a:rPr lang="hr-HR" dirty="0" smtClean="0"/>
              <a:t>spreme </a:t>
            </a:r>
            <a:r>
              <a:rPr lang="hr-HR" dirty="0"/>
              <a:t>u memoriju. </a:t>
            </a:r>
            <a:endParaRPr lang="hr-HR" dirty="0" smtClean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4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rezultata obrade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Pomoću naredbe </a:t>
            </a:r>
            <a:r>
              <a:rPr lang="hr-HR" dirty="0"/>
              <a:t>za </a:t>
            </a:r>
            <a:r>
              <a:rPr lang="hr-HR" dirty="0" smtClean="0"/>
              <a:t>ispis:</a:t>
            </a:r>
            <a:r>
              <a:rPr lang="pl-PL" dirty="0" smtClean="0"/>
              <a:t>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dirty="0" smtClean="0"/>
              <a:t>Primjer</a:t>
            </a:r>
            <a:r>
              <a:rPr lang="hr-HR" dirty="0"/>
              <a:t>:</a:t>
            </a:r>
          </a:p>
          <a:p>
            <a:pPr marL="36353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a);</a:t>
            </a:r>
          </a:p>
          <a:p>
            <a:pPr marL="36353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rezultat);</a:t>
            </a:r>
          </a:p>
          <a:p>
            <a:pPr marL="36353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3+2);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9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grananja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0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Općenito…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Koriste se kada se, ovisno o istinitosti uvjeta, program grana u jednom od više smjerova</a:t>
            </a:r>
          </a:p>
          <a:p>
            <a:r>
              <a:rPr lang="hr-HR" dirty="0" smtClean="0"/>
              <a:t>Opći oblik naredbe grananja:</a:t>
            </a:r>
          </a:p>
          <a:p>
            <a:pPr marL="712788" indent="0">
              <a:buNone/>
            </a:pP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uvjet </a:t>
            </a: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71278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naredba1;</a:t>
            </a:r>
          </a:p>
          <a:p>
            <a:pPr marL="712788" indent="0"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endParaRPr lang="hr-H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2788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naredba2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Provjerimo</a:t>
            </a:r>
            <a:r>
              <a:rPr lang="it-IT" dirty="0" smtClean="0"/>
              <a:t> </a:t>
            </a:r>
            <a:r>
              <a:rPr lang="it-IT" dirty="0"/>
              <a:t>je li </a:t>
            </a:r>
            <a:r>
              <a:rPr lang="it-IT" dirty="0" err="1"/>
              <a:t>uneseni</a:t>
            </a:r>
            <a:r>
              <a:rPr lang="it-IT" dirty="0"/>
              <a:t> </a:t>
            </a:r>
            <a:r>
              <a:rPr lang="it-IT" dirty="0" err="1"/>
              <a:t>broj</a:t>
            </a:r>
            <a:r>
              <a:rPr lang="it-IT" dirty="0"/>
              <a:t> </a:t>
            </a:r>
            <a:r>
              <a:rPr lang="it-IT" dirty="0" err="1"/>
              <a:t>paran</a:t>
            </a:r>
            <a:r>
              <a:rPr lang="it-IT" dirty="0"/>
              <a:t> ili </a:t>
            </a:r>
            <a:r>
              <a:rPr lang="it-IT" dirty="0" err="1"/>
              <a:t>neparan</a:t>
            </a:r>
            <a:r>
              <a:rPr lang="it-IT" dirty="0"/>
              <a:t>.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pl-PL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= 0 </a:t>
            </a:r>
            <a:r>
              <a:rPr lang="pl-PL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("paran");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endParaRPr lang="hr-HR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("neparan");</a:t>
            </a:r>
          </a:p>
          <a:p>
            <a:pPr marL="0" indent="0">
              <a:buNone/>
            </a:pPr>
            <a:r>
              <a:rPr lang="hr-HR" i="1" dirty="0"/>
              <a:t>Objašnjenje: Ako je broj paran, ostatak pri dijeljenju s brojem 2 je nula.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Grananje u ispitima DM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4;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je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x &gt; y 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2 *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3 * y;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12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zadatak 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/>
              <a:t>?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5;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5;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x – y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- y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+ y;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10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1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Varijable i konstante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Varijable – podatci koji tijekom izvođenja programa mijenjaju svoju vrijednost</a:t>
            </a:r>
          </a:p>
          <a:p>
            <a:r>
              <a:rPr lang="hr-HR" dirty="0" smtClean="0"/>
              <a:t>Razlikujemo:</a:t>
            </a:r>
          </a:p>
          <a:p>
            <a:pPr lvl="1"/>
            <a:r>
              <a:rPr lang="hr-HR" b="1" dirty="0" smtClean="0"/>
              <a:t>ime</a:t>
            </a:r>
            <a:r>
              <a:rPr lang="hr-HR" dirty="0"/>
              <a:t>, </a:t>
            </a:r>
            <a:r>
              <a:rPr lang="hr-HR" b="1" dirty="0"/>
              <a:t>tip </a:t>
            </a:r>
            <a:r>
              <a:rPr lang="hr-HR" dirty="0"/>
              <a:t>i </a:t>
            </a:r>
            <a:r>
              <a:rPr lang="hr-HR" b="1" dirty="0" smtClean="0"/>
              <a:t>vrijednost</a:t>
            </a:r>
            <a:r>
              <a:rPr lang="hr-HR" dirty="0"/>
              <a:t> </a:t>
            </a:r>
            <a:r>
              <a:rPr lang="hr-HR" dirty="0" smtClean="0"/>
              <a:t>varijable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, varijabla a=10</a:t>
            </a:r>
          </a:p>
          <a:p>
            <a:pPr lvl="2"/>
            <a:r>
              <a:rPr lang="hr-HR" dirty="0" smtClean="0"/>
              <a:t>Ime: a</a:t>
            </a:r>
          </a:p>
          <a:p>
            <a:pPr lvl="2"/>
            <a:r>
              <a:rPr lang="hr-HR" dirty="0" smtClean="0"/>
              <a:t>Vrijednost: 10</a:t>
            </a:r>
          </a:p>
          <a:p>
            <a:pPr lvl="2"/>
            <a:r>
              <a:rPr lang="hr-HR" dirty="0" smtClean="0"/>
              <a:t>Tip: cijeli broj</a:t>
            </a:r>
          </a:p>
          <a:p>
            <a:r>
              <a:rPr lang="hr-HR" dirty="0" smtClean="0"/>
              <a:t>Konstante – podatci koji tijekom izvođenja programa ne mijenjaju svoju vrijednost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2013., zadatak 18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dirty="0"/>
              <a:t>Koju će vrijednost imati varijabla a nakon izvođenja sljedećega dijela programa</a:t>
            </a:r>
            <a:r>
              <a:rPr lang="hr-HR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5;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a + 5;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b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b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 &lt; b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 := a - b</a:t>
            </a:r>
          </a:p>
          <a:p>
            <a:pPr marL="363538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a := a + b;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155" y="3951754"/>
            <a:ext cx="1543610" cy="1543610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8848162" y="5019394"/>
            <a:ext cx="927849" cy="3856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1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2010., zadatak 22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it-IT" dirty="0"/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-2;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2 * x + 3 * y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3 * x – 4 * y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4 * x + 3 * y;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6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7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zadatak 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Koja je vrijednost varijable z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20 </a:t>
            </a:r>
            <a:r>
              <a:rPr lang="hr-HR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20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x;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x &gt; y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x := x * 4;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x := x + 3;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z := x – z;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zadatak 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10;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12;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:= 2 * a – b;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 := 2 * b – a;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&gt; b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16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zadatak 18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Koju će vrijednost imati varijabla x nakon izvođenja sljedećega dijela programa?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15;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 :=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y &lt; 100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x – y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y – x;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11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2012., zadatak 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unesene vrijednosti parametara: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= 30, b = 30 i c = 30?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(a, b, c);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I (a &lt; c)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('Slunj')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&lt;= c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('Umag')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('Makarska');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Umag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5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2012., zadatak 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unesene vrijednosti parametara: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 = 34, b = 34 i c = 30?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(a, b, c);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(a &gt; b) I (a &gt; c)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izlaz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('Bjelovar')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b &gt; c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izlaz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('Delnice')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35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('Sisak');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404412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Delnice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državna matura, 2009., 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Koja će biti vrijednost varijable n nakon izvođenja sljedećega dijela programa?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 := 15;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 :=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(n &gt; 20) I (m &gt; 10)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n + 2 * 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n &gt; 10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2 * n + 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:= 2 * n + 3 * m;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019365" y="4760259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33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0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</a:t>
            </a:r>
            <a:r>
              <a:rPr lang="hr-HR" dirty="0"/>
              <a:t>rok, 2010., zadatak 27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ako su x i y realne varijable</a:t>
            </a:r>
            <a:r>
              <a:rPr lang="hr-HR" dirty="0" smtClean="0"/>
              <a:t>? Početna </a:t>
            </a:r>
            <a:r>
              <a:rPr lang="hr-HR" dirty="0"/>
              <a:t>vrijednost varijable x je 2,7 i varijable y je 2,3.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 := 2 * y;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trunc(x) &lt; round(y)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(x) &gt; 3 *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(y)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(y)+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9112624" y="5515803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7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2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</a:t>
            </a:r>
            <a:r>
              <a:rPr lang="hr-HR" dirty="0"/>
              <a:t>rok, </a:t>
            </a:r>
            <a:r>
              <a:rPr lang="hr-HR" dirty="0" smtClean="0"/>
              <a:t>2013.,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unesenu vrijednost varijable t = 18?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(t);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= 9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9")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10)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3")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nam nije zanimljiv");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Broj je djeljiv s 9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Etape programiranja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727753"/>
              </p:ext>
            </p:extLst>
          </p:nvPr>
        </p:nvGraphicFramePr>
        <p:xfrm>
          <a:off x="1096962" y="1846263"/>
          <a:ext cx="1005871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7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2013.,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za unesenu vrijednost varijable t = 123?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ulaz(t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= 9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9")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 + t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10)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3 = 0 </a:t>
            </a:r>
            <a:r>
              <a:rPr lang="fr-F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je djeljiv s 3")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("Broj nam nije zanimljiv");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Broj je djeljiv s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2014.,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Što će ispisati sljedeći dio programa ako je a = 20?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100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("tri")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&gt; 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("dva")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("jedan");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dva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0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2014., </a:t>
            </a:r>
            <a:r>
              <a:rPr lang="hr-HR" dirty="0"/>
              <a:t>zadatak </a:t>
            </a:r>
            <a:r>
              <a:rPr lang="hr-HR" dirty="0" smtClean="0"/>
              <a:t>31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Što će ispisati sljedeći dio programa ako je a = 325?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p1 :=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100 &gt;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pt-BR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p2 :=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100 &gt; a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 := p1 I p2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ako je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("sto")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 ako je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(a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10) &gt; (a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10) </a:t>
            </a:r>
            <a:r>
              <a:rPr lang="pl-PL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("deset")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inače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r-HR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izlaz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("jedan");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301753" y="5746635"/>
            <a:ext cx="4890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jedan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7301752" y="2312895"/>
            <a:ext cx="306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p1</a:t>
            </a:r>
            <a:r>
              <a:rPr lang="hr-H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 3&gt;2 =1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6126480" y="2695732"/>
            <a:ext cx="370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hr-H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:= 3&gt;5 = 0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3630706" y="3111667"/>
            <a:ext cx="262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hr-H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p:=1 I 0 = 0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3926541" y="3480999"/>
            <a:ext cx="203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=&gt; Ako je p = 1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7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2010., </a:t>
            </a:r>
            <a:r>
              <a:rPr lang="hr-HR" dirty="0"/>
              <a:t>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8400" dirty="0" err="1" smtClean="0"/>
              <a:t>Što</a:t>
            </a:r>
            <a:r>
              <a:rPr lang="it-IT" sz="8400" dirty="0" smtClean="0"/>
              <a:t> </a:t>
            </a:r>
            <a:r>
              <a:rPr lang="it-IT" sz="8400" dirty="0" err="1" smtClean="0"/>
              <a:t>će</a:t>
            </a:r>
            <a:r>
              <a:rPr lang="it-IT" sz="8400" dirty="0" smtClean="0"/>
              <a:t> </a:t>
            </a:r>
            <a:r>
              <a:rPr lang="it-IT" sz="8400" dirty="0" err="1" smtClean="0"/>
              <a:t>ispisati</a:t>
            </a:r>
            <a:r>
              <a:rPr lang="it-IT" sz="8400" dirty="0" smtClean="0"/>
              <a:t> </a:t>
            </a:r>
            <a:r>
              <a:rPr lang="it-IT" sz="8400" dirty="0" err="1" smtClean="0"/>
              <a:t>sljedeći</a:t>
            </a:r>
            <a:r>
              <a:rPr lang="it-IT" sz="8400" dirty="0" smtClean="0"/>
              <a:t> dio </a:t>
            </a:r>
            <a:r>
              <a:rPr lang="it-IT" sz="8400" dirty="0" err="1" smtClean="0"/>
              <a:t>programa</a:t>
            </a:r>
            <a:r>
              <a:rPr lang="it-IT" sz="8400" dirty="0" smtClean="0"/>
              <a:t>?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endParaRPr lang="hr-HR" sz="7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:= 3; 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2;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&lt; b 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30000"/>
              </a:lnSpc>
              <a:spcBef>
                <a:spcPts val="0"/>
              </a:spcBef>
            </a:pPr>
            <a:endParaRPr lang="hr-HR" sz="8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&lt; c 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	t := a;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	a := c;</a:t>
            </a: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	c := t;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je b &lt; c onda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r-HR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5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70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 := t;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sz="7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izlaz c;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9186" y="5746637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2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0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Ljetni rok, 2011., </a:t>
            </a:r>
            <a:r>
              <a:rPr lang="hr-HR" dirty="0"/>
              <a:t>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555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/>
              <a:t>Što</a:t>
            </a:r>
            <a:r>
              <a:rPr lang="it-IT" sz="1800" dirty="0"/>
              <a:t> </a:t>
            </a:r>
            <a:r>
              <a:rPr lang="it-IT" sz="1800" dirty="0" err="1"/>
              <a:t>će</a:t>
            </a:r>
            <a:r>
              <a:rPr lang="it-IT" sz="1800" dirty="0"/>
              <a:t> </a:t>
            </a:r>
            <a:r>
              <a:rPr lang="it-IT" sz="1800" dirty="0" err="1"/>
              <a:t>ispisati</a:t>
            </a:r>
            <a:r>
              <a:rPr lang="it-IT" sz="1800" dirty="0"/>
              <a:t> </a:t>
            </a:r>
            <a:r>
              <a:rPr lang="it-IT" sz="1800" dirty="0" err="1"/>
              <a:t>sljedeći</a:t>
            </a:r>
            <a:r>
              <a:rPr lang="it-IT" sz="1800" dirty="0"/>
              <a:t> dio </a:t>
            </a:r>
            <a:r>
              <a:rPr lang="it-IT" sz="1800" dirty="0" err="1"/>
              <a:t>programa</a:t>
            </a:r>
            <a:r>
              <a:rPr lang="it-IT" sz="1800" dirty="0" smtClean="0"/>
              <a:t>?</a:t>
            </a:r>
            <a:endParaRPr lang="hr-HR" sz="1800" dirty="0" smtClean="0"/>
          </a:p>
          <a:p>
            <a:pPr marL="0" indent="0">
              <a:buNone/>
            </a:pPr>
            <a:endParaRPr lang="hr-HR" sz="3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153; 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432</a:t>
            </a: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385;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ako je a MOD 10 &gt; b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 := a;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:= b;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ako je a MOD 10 &gt; c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 := a;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:= b;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974080" cy="402336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ako je b MOD 10 &gt; c MOD 10 onda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 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izlaz (a);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izlaz (b);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izlaz (c);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9186" y="5746637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432, 153, 385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Desna vitičasta zagrada 2"/>
          <p:cNvSpPr/>
          <p:nvPr/>
        </p:nvSpPr>
        <p:spPr>
          <a:xfrm>
            <a:off x="2783541" y="3227294"/>
            <a:ext cx="295835" cy="9412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388658" y="3429000"/>
            <a:ext cx="264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Algoritam za zamjenu vrijednosti varijablama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rok, 2011., </a:t>
            </a:r>
            <a:r>
              <a:rPr lang="hr-HR" dirty="0"/>
              <a:t>zadatak </a:t>
            </a:r>
            <a:r>
              <a:rPr lang="hr-HR" dirty="0" smtClean="0"/>
              <a:t>27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282388" y="1845734"/>
            <a:ext cx="5752650" cy="4555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/>
              <a:t>Što</a:t>
            </a:r>
            <a:r>
              <a:rPr lang="it-IT" dirty="0"/>
              <a:t> </a:t>
            </a:r>
            <a:r>
              <a:rPr lang="it-IT" dirty="0" err="1"/>
              <a:t>će</a:t>
            </a:r>
            <a:r>
              <a:rPr lang="it-IT" dirty="0"/>
              <a:t> </a:t>
            </a:r>
            <a:r>
              <a:rPr lang="it-IT" dirty="0" err="1"/>
              <a:t>ispisati</a:t>
            </a:r>
            <a:r>
              <a:rPr lang="it-IT" dirty="0"/>
              <a:t> </a:t>
            </a:r>
            <a:r>
              <a:rPr lang="it-IT" dirty="0" err="1"/>
              <a:t>sljedeći</a:t>
            </a:r>
            <a:r>
              <a:rPr lang="it-IT" dirty="0"/>
              <a:t> dio </a:t>
            </a:r>
            <a:r>
              <a:rPr lang="it-IT" dirty="0" err="1"/>
              <a:t>programa</a:t>
            </a:r>
            <a:r>
              <a:rPr lang="it-IT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hr-HR" sz="300" dirty="0" smtClean="0"/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 := 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153; b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432</a:t>
            </a: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385;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DIV 10 MOD 10 &gt; b DIV 10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ako je a DIV 10 MOD 10 &gt; c DIV 10 MOD 10 onda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a;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 </a:t>
            </a: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974080" cy="402336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ako je b DIV 10 MOD 10 &gt; c DIV 10 MOD 10 onda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izlaz (a);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izlaz (b);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izlaz (c);</a:t>
            </a:r>
            <a:endParaRPr lang="hr-HR" sz="1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9186" y="5746637"/>
            <a:ext cx="307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>
                <a:solidFill>
                  <a:schemeClr val="accent2">
                    <a:lumMod val="75000"/>
                  </a:schemeClr>
                </a:solidFill>
              </a:rPr>
              <a:t>Rj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: 432, 153, 385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8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Naučili smo…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razlikovati i upotrijebiti unos i ispis </a:t>
            </a:r>
            <a:r>
              <a:rPr lang="hr-HR" dirty="0" smtClean="0"/>
              <a:t>podataka </a:t>
            </a:r>
          </a:p>
          <a:p>
            <a:r>
              <a:rPr lang="hr-HR" dirty="0" smtClean="0"/>
              <a:t>zaključiti </a:t>
            </a:r>
            <a:r>
              <a:rPr lang="hr-HR" dirty="0"/>
              <a:t>kada i osmisliti kako primijeniti </a:t>
            </a:r>
            <a:r>
              <a:rPr lang="hr-HR" dirty="0" smtClean="0"/>
              <a:t>naredbu grananja </a:t>
            </a:r>
            <a:r>
              <a:rPr lang="hr-HR" dirty="0"/>
              <a:t>(jednostruku, višestruku)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ponavljanja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Općenito…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Koriste se za ponavljanje </a:t>
            </a:r>
            <a:r>
              <a:rPr lang="hr-HR" dirty="0"/>
              <a:t>dijelova programa </a:t>
            </a:r>
            <a:endParaRPr lang="hr-HR" dirty="0" smtClean="0"/>
          </a:p>
          <a:p>
            <a:r>
              <a:rPr lang="hr-HR" dirty="0" smtClean="0"/>
              <a:t>Podjela naredbi ponavljanja prema </a:t>
            </a:r>
            <a:r>
              <a:rPr lang="hr-HR" i="1" dirty="0" smtClean="0"/>
              <a:t>broju ponavljanja</a:t>
            </a:r>
          </a:p>
          <a:p>
            <a:pPr lvl="1"/>
            <a:r>
              <a:rPr lang="hr-HR" dirty="0" smtClean="0"/>
              <a:t>naredbe </a:t>
            </a:r>
            <a:r>
              <a:rPr lang="hr-HR" dirty="0"/>
              <a:t>ponavljanja kod kojih je </a:t>
            </a:r>
            <a:r>
              <a:rPr lang="hr-HR" b="1" dirty="0"/>
              <a:t>poznat broj ponavljanja </a:t>
            </a:r>
            <a:r>
              <a:rPr lang="hr-HR" dirty="0" smtClean="0"/>
              <a:t>i</a:t>
            </a:r>
          </a:p>
          <a:p>
            <a:pPr lvl="1"/>
            <a:r>
              <a:rPr lang="hr-HR" dirty="0" smtClean="0"/>
              <a:t>naredbe </a:t>
            </a:r>
            <a:r>
              <a:rPr lang="hr-HR" dirty="0"/>
              <a:t>ponavljanja kod kojih </a:t>
            </a:r>
            <a:r>
              <a:rPr lang="hr-HR" b="1" dirty="0"/>
              <a:t>ponavljanje ovisi o uvjetu</a:t>
            </a:r>
            <a:r>
              <a:rPr lang="hr-HR" dirty="0"/>
              <a:t>.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ponavljanja s poznatim brojem ponavljanja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dirty="0" smtClean="0"/>
              <a:t> </a:t>
            </a:r>
            <a:r>
              <a:rPr lang="hr-HR" sz="2600" dirty="0" smtClean="0"/>
              <a:t>primjenjuje se u </a:t>
            </a:r>
            <a:r>
              <a:rPr lang="hr-HR" sz="2600" dirty="0"/>
              <a:t>zadatcima u kojima je broj ponavljanja unaprijed </a:t>
            </a:r>
            <a:r>
              <a:rPr lang="hr-HR" sz="2600" dirty="0" smtClean="0"/>
              <a:t>poznat.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 smtClean="0"/>
              <a:t>najopćenitija </a:t>
            </a:r>
            <a:r>
              <a:rPr lang="hr-HR" sz="2600" dirty="0"/>
              <a:t>vrsta petlje i najčešće se </a:t>
            </a:r>
            <a:r>
              <a:rPr lang="hr-HR" sz="2600" dirty="0" smtClean="0"/>
              <a:t>koristi</a:t>
            </a:r>
          </a:p>
          <a:p>
            <a:pPr>
              <a:lnSpc>
                <a:spcPct val="120000"/>
              </a:lnSpc>
            </a:pPr>
            <a:r>
              <a:rPr lang="hr-HR" sz="2600" dirty="0" smtClean="0"/>
              <a:t>Opći oblik:</a:t>
            </a:r>
          </a:p>
          <a:p>
            <a:pPr>
              <a:lnSpc>
                <a:spcPct val="120000"/>
              </a:lnSpc>
            </a:pPr>
            <a:endParaRPr lang="hr-HR" sz="2600" dirty="0" smtClean="0"/>
          </a:p>
          <a:p>
            <a:pPr marL="201168" lvl="1" indent="0">
              <a:lnSpc>
                <a:spcPct val="120000"/>
              </a:lnSpc>
              <a:buNone/>
            </a:pPr>
            <a:r>
              <a:rPr lang="pl-PL" sz="2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pl-PL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b:= p </a:t>
            </a:r>
            <a:r>
              <a:rPr lang="pl-PL" sz="26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pl-PL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pl-PL" sz="2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činiti</a:t>
            </a:r>
            <a:endParaRPr lang="pl-PL" sz="26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lnSpc>
                <a:spcPct val="120000"/>
              </a:lnSpc>
              <a:buNone/>
            </a:pPr>
            <a:r>
              <a:rPr lang="hr-H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naredba </a:t>
            </a:r>
            <a:r>
              <a:rPr lang="hr-H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(blok naredbi</a:t>
            </a:r>
            <a:r>
              <a:rPr lang="hr-H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r-HR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2600" dirty="0"/>
              <a:t>Tijek </a:t>
            </a:r>
            <a:r>
              <a:rPr lang="hr-HR" sz="2600" dirty="0" smtClean="0"/>
              <a:t>izvršavanja:</a:t>
            </a:r>
            <a:endParaRPr lang="hr-HR" sz="2600" dirty="0"/>
          </a:p>
          <a:p>
            <a:pPr>
              <a:lnSpc>
                <a:spcPct val="120000"/>
              </a:lnSpc>
            </a:pPr>
            <a:r>
              <a:rPr lang="hr-HR" sz="2600" b="1" dirty="0"/>
              <a:t>Korak 1: </a:t>
            </a:r>
            <a:r>
              <a:rPr lang="hr-HR" sz="2600" dirty="0"/>
              <a:t>Kontrolna </a:t>
            </a:r>
            <a:r>
              <a:rPr lang="hr-HR" sz="2600" dirty="0" smtClean="0"/>
              <a:t>varijabla </a:t>
            </a:r>
            <a:r>
              <a:rPr lang="hr-HR" sz="2600" dirty="0"/>
              <a:t>b postavlja </a:t>
            </a:r>
            <a:r>
              <a:rPr lang="hr-HR" sz="2600" dirty="0" smtClean="0"/>
              <a:t>se na </a:t>
            </a:r>
            <a:r>
              <a:rPr lang="hr-HR" sz="2600" dirty="0"/>
              <a:t>početnu vrijednost p.</a:t>
            </a:r>
          </a:p>
          <a:p>
            <a:pPr>
              <a:lnSpc>
                <a:spcPct val="120000"/>
              </a:lnSpc>
            </a:pPr>
            <a:r>
              <a:rPr lang="hr-HR" sz="2600" b="1" dirty="0"/>
              <a:t>Korak 2: </a:t>
            </a:r>
            <a:r>
              <a:rPr lang="hr-HR" sz="2600" dirty="0"/>
              <a:t>Provjerava se je li vrijednost kontrolne varijable manja ili jednaka od </a:t>
            </a:r>
            <a:r>
              <a:rPr lang="hr-HR" sz="2600" dirty="0" smtClean="0"/>
              <a:t>završne vrijednosti </a:t>
            </a:r>
            <a:r>
              <a:rPr lang="hr-HR" sz="2600" dirty="0"/>
              <a:t>k. Ako je rezultat istina, izvodi se blok naredbi, a </a:t>
            </a:r>
            <a:r>
              <a:rPr lang="hr-HR" sz="2600" dirty="0" smtClean="0"/>
              <a:t>vrijednost kontrolne </a:t>
            </a:r>
            <a:r>
              <a:rPr lang="hr-HR" sz="2600" dirty="0"/>
              <a:t>varijable b uveća se za 1. Program se zatim vraća na početak petlje, te </a:t>
            </a:r>
            <a:r>
              <a:rPr lang="hr-HR" sz="2600" dirty="0" smtClean="0"/>
              <a:t>se </a:t>
            </a:r>
            <a:r>
              <a:rPr lang="pl-PL" sz="2600" dirty="0" smtClean="0"/>
              <a:t>ona </a:t>
            </a:r>
            <a:r>
              <a:rPr lang="pl-PL" sz="2600" dirty="0"/>
              <a:t>ponavlja od početka koraka 2.</a:t>
            </a:r>
          </a:p>
          <a:p>
            <a:pPr>
              <a:lnSpc>
                <a:spcPct val="120000"/>
              </a:lnSpc>
            </a:pPr>
            <a:r>
              <a:rPr lang="hr-HR" sz="2600" b="1" dirty="0"/>
              <a:t>Korak 3: </a:t>
            </a:r>
            <a:r>
              <a:rPr lang="hr-HR" sz="2600" dirty="0"/>
              <a:t>Ako je vrijednost kontrolne varijable b veća od završne vrijednosti k, </a:t>
            </a:r>
            <a:r>
              <a:rPr lang="hr-HR" sz="2600" dirty="0" smtClean="0"/>
              <a:t>blok naredbi </a:t>
            </a:r>
            <a:r>
              <a:rPr lang="hr-HR" sz="2600" dirty="0"/>
              <a:t>se preskače i program se nastavlja prvom naredbom iza bloka.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3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1500</TotalTime>
  <Words>7338</Words>
  <Application>Microsoft Office PowerPoint</Application>
  <PresentationFormat>Široki zaslon</PresentationFormat>
  <Paragraphs>1614</Paragraphs>
  <Slides>177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177</vt:i4>
      </vt:variant>
    </vt:vector>
  </HeadingPairs>
  <TitlesOfParts>
    <vt:vector size="183" baseType="lpstr">
      <vt:lpstr>Calibri</vt:lpstr>
      <vt:lpstr>Calibri Light</vt:lpstr>
      <vt:lpstr>Cambria Math</vt:lpstr>
      <vt:lpstr>Courier New</vt:lpstr>
      <vt:lpstr>Wingdings</vt:lpstr>
      <vt:lpstr>Retrospektiva</vt:lpstr>
      <vt:lpstr>Pseudojezik</vt:lpstr>
      <vt:lpstr>Pseudojezik u ispitu DM</vt:lpstr>
      <vt:lpstr>Osnovni pojmovi</vt:lpstr>
      <vt:lpstr>Podjela programskih jezika</vt:lpstr>
      <vt:lpstr>Simbolički programski jezici</vt:lpstr>
      <vt:lpstr>Simbolički programski jezici</vt:lpstr>
      <vt:lpstr>Programi prevoditelji</vt:lpstr>
      <vt:lpstr>Varijable i konstante</vt:lpstr>
      <vt:lpstr>Etape programiranja</vt:lpstr>
      <vt:lpstr>Naučili smo:</vt:lpstr>
      <vt:lpstr>Načini zapisivanja algoritma</vt:lpstr>
      <vt:lpstr>Simboli dijagrama tijeka</vt:lpstr>
      <vt:lpstr>Pseudojezik – osnovne naredbe</vt:lpstr>
      <vt:lpstr>Aritmetički operatori</vt:lpstr>
      <vt:lpstr>Primjeri</vt:lpstr>
      <vt:lpstr>Naredba pridruživanja</vt:lpstr>
      <vt:lpstr>Aritmetički izrazi u zadatcima DM</vt:lpstr>
      <vt:lpstr>Probna državna matura, 2009., zadatak 20</vt:lpstr>
      <vt:lpstr>Ljetni rok, 2010., zadatak 20</vt:lpstr>
      <vt:lpstr>Jesenski rok, 2010., zadatak 20</vt:lpstr>
      <vt:lpstr>Jesenski rok, 2012., zadatak 30</vt:lpstr>
      <vt:lpstr>Ljetni rok, 2014., zadatak 30</vt:lpstr>
      <vt:lpstr>Jesenski rok, 2014., zadatak 30</vt:lpstr>
      <vt:lpstr>Ljetni rok, 2012., zadatak 30</vt:lpstr>
      <vt:lpstr>Probna državna matura, 2009., zadatak 21</vt:lpstr>
      <vt:lpstr>Ljetni rok, 2010., zadatak 21</vt:lpstr>
      <vt:lpstr>Jesenski rok, 2010., zadatak 21</vt:lpstr>
      <vt:lpstr>Ljetni rok, 2011., zadatak 22</vt:lpstr>
      <vt:lpstr>Jesenski rok, 2011., zadatak 22</vt:lpstr>
      <vt:lpstr>Jesenski rok, 2013., zadatak 17</vt:lpstr>
      <vt:lpstr>Ljetni rok, 2012., zadatak 20</vt:lpstr>
      <vt:lpstr>Jesenski rok, 2012., zadatak 20</vt:lpstr>
      <vt:lpstr>Definirane funkcije</vt:lpstr>
      <vt:lpstr>Zadatci s matematičkim funkcijama na DM</vt:lpstr>
      <vt:lpstr>Probna državna matura, 2009., zadatak 5</vt:lpstr>
      <vt:lpstr>Ljetni rok, 2010., zadatak 5</vt:lpstr>
      <vt:lpstr>Jesenski rok, 2010., zadatak 5</vt:lpstr>
      <vt:lpstr>Ljetni rok, 2011., zadatak 20</vt:lpstr>
      <vt:lpstr>Jesenski rok, 2011., zadatak 20</vt:lpstr>
      <vt:lpstr>Ljetni rok, 2011., zadatak 21</vt:lpstr>
      <vt:lpstr>Ljetni rok, 2014., zadatak 16</vt:lpstr>
      <vt:lpstr>Jesenski rok, 2011., zadatak 21</vt:lpstr>
      <vt:lpstr>Ljetni rok, 2012., zadatak 16</vt:lpstr>
      <vt:lpstr>Jesenski rok, 2014., zadatak 16</vt:lpstr>
      <vt:lpstr>Jesenski rok, 2012., zadatak 16</vt:lpstr>
      <vt:lpstr>Ljetni rok, 2012., zadatak 17</vt:lpstr>
      <vt:lpstr>Jesenski rok, 2012., zadatak 17</vt:lpstr>
      <vt:lpstr>Ljetni rok, 2013., zadatak 17</vt:lpstr>
      <vt:lpstr>Ljetni rok, 2013., zadatak 30</vt:lpstr>
      <vt:lpstr>Jesenski rok, 2013., zadatak 30</vt:lpstr>
      <vt:lpstr>Relacijski operatori</vt:lpstr>
      <vt:lpstr>Logički operatori</vt:lpstr>
      <vt:lpstr>Relacijski i logički izrazi na ispitima DM</vt:lpstr>
      <vt:lpstr>Ljetni rok, 2012, zadatak 29</vt:lpstr>
      <vt:lpstr>Jesenski rok, 2012, zadatak 29</vt:lpstr>
      <vt:lpstr>Probna državna matura, 2009., zadatak 25</vt:lpstr>
      <vt:lpstr>Ljetni rok, 2010., zadatak 25</vt:lpstr>
      <vt:lpstr>Jesenski rok, 2010., zadatak 25</vt:lpstr>
      <vt:lpstr>Ljetni rok, 2011., zadatak 25</vt:lpstr>
      <vt:lpstr>Jesenski rok, 2011., zadatak 25</vt:lpstr>
      <vt:lpstr>Jesenski rok, 2013., zadatak 29</vt:lpstr>
      <vt:lpstr>Ljetni rok, 2013., zadatak 29</vt:lpstr>
      <vt:lpstr>Ljetni rok, 2013., zadatak 16</vt:lpstr>
      <vt:lpstr>Jesenski rok, 2013., zadatak 16</vt:lpstr>
      <vt:lpstr>Ljetni rok, 2014., zadatak 17</vt:lpstr>
      <vt:lpstr>Jesenski rok, 2014., zadatak 17</vt:lpstr>
      <vt:lpstr>Ljetni rok, 2014., zadatak 29</vt:lpstr>
      <vt:lpstr>Jesenski rok, 2014., zadatak 29</vt:lpstr>
      <vt:lpstr>Prioriteti u mješovitim izrazima</vt:lpstr>
      <vt:lpstr>Naučili smo:</vt:lpstr>
      <vt:lpstr>Ulaz i izlaz podataka</vt:lpstr>
      <vt:lpstr>Unos podataka</vt:lpstr>
      <vt:lpstr>Prikaz rezultata obrade</vt:lpstr>
      <vt:lpstr>Naredbe grananja</vt:lpstr>
      <vt:lpstr>Općenito…</vt:lpstr>
      <vt:lpstr>Primjer</vt:lpstr>
      <vt:lpstr>Grananje u ispitima DM</vt:lpstr>
      <vt:lpstr>Probna državna matura, 2009., zadatak 22</vt:lpstr>
      <vt:lpstr>Ljetni rok, 2010., zadatak 22</vt:lpstr>
      <vt:lpstr>Ljetni rok, 2013., zadatak 18</vt:lpstr>
      <vt:lpstr>Jesenski rok, 2010., zadatak 22</vt:lpstr>
      <vt:lpstr>Jesenski rok, 2013., zadatak 18</vt:lpstr>
      <vt:lpstr>Jesenski rok, 2014., zadatak 18</vt:lpstr>
      <vt:lpstr>Ljetni rok, 2014., zadatak 18</vt:lpstr>
      <vt:lpstr>Ljetni rok, 2012., zadatak 31</vt:lpstr>
      <vt:lpstr>Jesenski rok, 2012., zadatak 31</vt:lpstr>
      <vt:lpstr>Probna državna matura, 2009., zadatak 27</vt:lpstr>
      <vt:lpstr>Jesenski rok, 2010., zadatak 27</vt:lpstr>
      <vt:lpstr>Ljetni rok, 2013., zadatak 31</vt:lpstr>
      <vt:lpstr>Jesenski rok, 2013., zadatak 31</vt:lpstr>
      <vt:lpstr>Ljetni rok, 2014., zadatak 31</vt:lpstr>
      <vt:lpstr>Jesenski rok, 2014., zadatak 31</vt:lpstr>
      <vt:lpstr>Ljetni rok, 2010., zadatak 27</vt:lpstr>
      <vt:lpstr>Ljetni rok, 2011., zadatak 27</vt:lpstr>
      <vt:lpstr>Jesenski rok, 2011., zadatak 27</vt:lpstr>
      <vt:lpstr>Naučili smo…</vt:lpstr>
      <vt:lpstr>Naredbe ponavljanja</vt:lpstr>
      <vt:lpstr>Općenito…</vt:lpstr>
      <vt:lpstr>Naredba ponavljanja s poznatim brojem ponavljanja</vt:lpstr>
      <vt:lpstr>Naredbe ponavljanja na ispitima DM</vt:lpstr>
      <vt:lpstr>Probna državna matura, 2009., zadatak 24</vt:lpstr>
      <vt:lpstr>Ljetni rok, 2010., zadatak 24</vt:lpstr>
      <vt:lpstr>Ljetni rok, 2011., zadatak 24</vt:lpstr>
      <vt:lpstr>Jesenski rok, 2011., zadatak 24</vt:lpstr>
      <vt:lpstr>Ljetni rok, 2012., zadatak 18</vt:lpstr>
      <vt:lpstr>Ljetni rok, 2012., zadatak 19</vt:lpstr>
      <vt:lpstr>Ljetni rok, 2012., zadatak 19</vt:lpstr>
      <vt:lpstr>Ljetni rok, 2012., zadatak 33</vt:lpstr>
      <vt:lpstr>Ljetni rok, 2012., zadatak 33</vt:lpstr>
      <vt:lpstr>Ljetni rok, 2013., zadatak 32</vt:lpstr>
      <vt:lpstr>Jesenski rok, 2013., zadatak 32</vt:lpstr>
      <vt:lpstr>Ljetni rok, 2014., zadatak 19</vt:lpstr>
      <vt:lpstr>Jesenski rok, 2014., zadatak 19</vt:lpstr>
      <vt:lpstr>Ljetni rok, 2014., zadatak 20</vt:lpstr>
      <vt:lpstr>PowerPoint prezentacija</vt:lpstr>
      <vt:lpstr>Jesenski rok, 2014., zadatak 20</vt:lpstr>
      <vt:lpstr>PowerPoint prezentacija</vt:lpstr>
      <vt:lpstr>Ugniježđene petlje</vt:lpstr>
      <vt:lpstr>Ugniježđene petlje na DM</vt:lpstr>
      <vt:lpstr>Probna državna matura, 2009., zadatak 23</vt:lpstr>
      <vt:lpstr>Ljetni rok, 2010., zadatak 23</vt:lpstr>
      <vt:lpstr>Jesenski rok, 2010., zadatak 23</vt:lpstr>
      <vt:lpstr>Naredbe ponavljanja na ispitima DM</vt:lpstr>
      <vt:lpstr>Općenito</vt:lpstr>
      <vt:lpstr>Primjer</vt:lpstr>
      <vt:lpstr>Ponavljanje s provjerom uvjeta na početku</vt:lpstr>
      <vt:lpstr>Jesenski rok, 2012., zadatak 18</vt:lpstr>
      <vt:lpstr>Probna državna matura, 2009., zadatak 26</vt:lpstr>
      <vt:lpstr>Jesenski rok, 2010., zadatak 24</vt:lpstr>
      <vt:lpstr>Jesenski rok, 2010., zadatak 26</vt:lpstr>
      <vt:lpstr>Ljetni rok, 2010., zadatak 26</vt:lpstr>
      <vt:lpstr>Ljetni rok, 2011., zadatak 26</vt:lpstr>
      <vt:lpstr>Jesenski rok, 2011., zadatak 26</vt:lpstr>
      <vt:lpstr>Ljetni rok, 2014., zadatak 32</vt:lpstr>
      <vt:lpstr>Jesenski rok, 2014., zadatak 32</vt:lpstr>
      <vt:lpstr>Ljetni rok, 2013., zadatak 19</vt:lpstr>
      <vt:lpstr>Jesenski rok, 2013., zadatak 19</vt:lpstr>
      <vt:lpstr>Jesenski rok, 2013., zadatak 20</vt:lpstr>
      <vt:lpstr>PowerPoint prezentacija</vt:lpstr>
      <vt:lpstr>Ljetni rok, 2013., zadatak 20</vt:lpstr>
      <vt:lpstr>PowerPoint prezentacija</vt:lpstr>
      <vt:lpstr>Ljetni rok, 2011., zadatak 23</vt:lpstr>
      <vt:lpstr>Ljetni rok, 2011., zadatak 23</vt:lpstr>
      <vt:lpstr>Ljetni rok, 2011., zadatak 32</vt:lpstr>
      <vt:lpstr>Jesenski rok, 2011., zadatak 32</vt:lpstr>
      <vt:lpstr>Ljetni rok, 2013., zadatak 33</vt:lpstr>
      <vt:lpstr>Jesenski rok, 2013., zadatak 33</vt:lpstr>
      <vt:lpstr>Ljetni rok, 2014., zadatak 33</vt:lpstr>
      <vt:lpstr>Ljetni rok, 2014., zadatak 33</vt:lpstr>
      <vt:lpstr>Naučili smo…</vt:lpstr>
      <vt:lpstr>Standardni algoritmi</vt:lpstr>
      <vt:lpstr>Algoritmi za</vt:lpstr>
      <vt:lpstr>Zamjena vrijednosti varijablama</vt:lpstr>
      <vt:lpstr>Najmanji od tri unesena broja</vt:lpstr>
      <vt:lpstr>Prebrojavanje prema zadanom kriteriju</vt:lpstr>
      <vt:lpstr>Zadaci:</vt:lpstr>
      <vt:lpstr>Pretraživanje prema zadanom kriteriju</vt:lpstr>
      <vt:lpstr>Računanje aritmetičke sredine</vt:lpstr>
      <vt:lpstr>Traženje najvećeg (najmanjeg) broja</vt:lpstr>
      <vt:lpstr>Rad s prirodnim brojevima</vt:lpstr>
      <vt:lpstr>Zbroj znamenki unesenog broja</vt:lpstr>
      <vt:lpstr>Euklidov algoritam za traženje NZM dva broja</vt:lpstr>
      <vt:lpstr>Rastavljanje unesenog broja na proste faktore</vt:lpstr>
      <vt:lpstr>Ljetni rok, 2012., zadatak 35</vt:lpstr>
      <vt:lpstr>Analiza…</vt:lpstr>
      <vt:lpstr>Algoritam</vt:lpstr>
      <vt:lpstr>Jesenski rok, 2012., zadatak 35</vt:lpstr>
      <vt:lpstr>Ljetni rok, 2013., zadatak 35</vt:lpstr>
      <vt:lpstr>Jesenski rok, 2013., zadatak 35</vt:lpstr>
      <vt:lpstr>Ljetni rok, 2014., zadatak 35</vt:lpstr>
      <vt:lpstr>Jesenski rok, 2014., zadatak 35</vt:lpstr>
      <vt:lpstr>Ljetni rok, 2012., zadatak 36</vt:lpstr>
      <vt:lpstr>Jesenski rok, 2012., zadatak 36</vt:lpstr>
      <vt:lpstr>Ljetni rok, 2013., zadatak 36</vt:lpstr>
      <vt:lpstr>Jesenski rok, 2013., zadatak 36</vt:lpstr>
      <vt:lpstr>Ljetni rok, 2014., zadatak 36</vt:lpstr>
      <vt:lpstr>Jesenski rok, 2014., zadatak 36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Pseudojezik</dc:title>
  <dc:creator>Vesna Tomić</dc:creator>
  <cp:lastModifiedBy>Stjepan Šalković</cp:lastModifiedBy>
  <cp:revision>92</cp:revision>
  <dcterms:created xsi:type="dcterms:W3CDTF">2015-05-31T09:04:06Z</dcterms:created>
  <dcterms:modified xsi:type="dcterms:W3CDTF">2018-01-16T08:15:49Z</dcterms:modified>
</cp:coreProperties>
</file>