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9" r:id="rId4"/>
    <p:sldId id="304" r:id="rId5"/>
    <p:sldId id="260" r:id="rId6"/>
    <p:sldId id="264" r:id="rId7"/>
    <p:sldId id="261" r:id="rId8"/>
    <p:sldId id="262" r:id="rId9"/>
    <p:sldId id="263" r:id="rId10"/>
    <p:sldId id="265" r:id="rId11"/>
    <p:sldId id="301" r:id="rId12"/>
    <p:sldId id="266" r:id="rId13"/>
    <p:sldId id="306" r:id="rId14"/>
    <p:sldId id="293" r:id="rId15"/>
    <p:sldId id="298" r:id="rId16"/>
    <p:sldId id="303" r:id="rId17"/>
    <p:sldId id="292" r:id="rId18"/>
    <p:sldId id="268" r:id="rId19"/>
    <p:sldId id="269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DEF"/>
    <a:srgbClr val="FF0000"/>
    <a:srgbClr val="FF9999"/>
    <a:srgbClr val="FFFF99"/>
    <a:srgbClr val="33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86" d="100"/>
          <a:sy n="86" d="100"/>
        </p:scale>
        <p:origin x="17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793641-13DE-41A0-8002-289785A51CA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5D2363-0AED-4D51-8882-FFF47AD4AF7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E81484-5A53-4298-ADAB-A3FA199B128F}" type="slidenum">
              <a:rPr lang="hr-HR" altLang="sr-Latn-RS"/>
              <a:pPr eaLnBrk="1" hangingPunct="1"/>
              <a:t>1</a:t>
            </a:fld>
            <a:endParaRPr lang="hr-HR" altLang="sr-Latn-R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7F6D59-211E-4DFB-9DBB-B234B120DF05}" type="slidenum">
              <a:rPr lang="hr-HR" altLang="sr-Latn-RS"/>
              <a:pPr eaLnBrk="1" hangingPunct="1"/>
              <a:t>2</a:t>
            </a:fld>
            <a:endParaRPr lang="hr-HR" altLang="sr-Latn-R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70563D-DB45-42C9-A32D-8E81BFFEA333}" type="slidenum">
              <a:rPr lang="hr-HR" altLang="sr-Latn-RS"/>
              <a:pPr eaLnBrk="1" hangingPunct="1"/>
              <a:t>5</a:t>
            </a:fld>
            <a:endParaRPr lang="hr-HR" altLang="sr-Latn-R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ECE407-4A75-4722-957F-E321CB19E3CE}" type="slidenum">
              <a:rPr lang="hr-HR" altLang="sr-Latn-RS"/>
              <a:pPr eaLnBrk="1" hangingPunct="1"/>
              <a:t>6</a:t>
            </a:fld>
            <a:endParaRPr lang="hr-HR" altLang="sr-Latn-R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40B379-524C-4DE1-8227-49E62DC1EDEB}" type="slidenum">
              <a:rPr lang="hr-HR" altLang="sr-Latn-RS"/>
              <a:pPr eaLnBrk="1" hangingPunct="1"/>
              <a:t>7</a:t>
            </a:fld>
            <a:endParaRPr lang="hr-HR" altLang="sr-Latn-R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AB3CA6-7EF8-4477-9EBE-1C5EFAC95D6F}" type="slidenum">
              <a:rPr lang="hr-HR" altLang="sr-Latn-RS"/>
              <a:pPr eaLnBrk="1" hangingPunct="1"/>
              <a:t>8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806FDA-FD2B-4A53-8F22-D33266D1F9DE}" type="slidenum">
              <a:rPr lang="hr-HR" altLang="sr-Latn-RS"/>
              <a:pPr eaLnBrk="1" hangingPunct="1"/>
              <a:t>9</a:t>
            </a:fld>
            <a:endParaRPr lang="hr-HR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275E4D-4770-472E-82AE-932656ECEF63}" type="slidenum">
              <a:rPr lang="hr-HR" altLang="sr-Latn-RS"/>
              <a:pPr eaLnBrk="1" hangingPunct="1"/>
              <a:t>10</a:t>
            </a:fld>
            <a:endParaRPr lang="hr-HR" altLang="sr-Latn-R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129749-494D-46CA-9F3A-580AFDD36ACF}" type="slidenum">
              <a:rPr lang="hr-HR" altLang="sr-Latn-RS"/>
              <a:pPr eaLnBrk="1" hangingPunct="1"/>
              <a:t>17</a:t>
            </a:fld>
            <a:endParaRPr lang="hr-HR" altLang="sr-Latn-R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54598-A45E-45A6-8021-F62A464568F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62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7C3E-6734-4433-BDDF-C988F7D6866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1877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2D65-3E98-497B-9109-334370EA78F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691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C2B97-477B-4AF0-A68B-C109C77B168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9578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F786-6B4B-4F70-9642-3A1DAC950E3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6002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1CBD-8565-4707-B29D-4A39B2E9402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19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323E-1834-42B2-B74A-D3FFD942474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73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4256-5DE1-4A22-8472-4BABF4AF8957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0385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1DA4C-3C38-43AD-B878-894AB8960A2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1525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5F998-FBCF-48DD-9711-1C7D8AE6328E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8265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47814-E5A0-4E38-BBB6-471E51FD160A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7339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894-5C84-4C53-9218-8899B69589D4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769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D51CBD-8565-4707-B29D-4A39B2E9402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48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gotobogo.com/php/php1.php" TargetMode="External"/><Relationship Id="rId2" Type="http://schemas.openxmlformats.org/officeDocument/2006/relationships/hyperlink" Target="http://www.index.hr/clanak/450952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OS" TargetMode="External"/><Relationship Id="rId2" Type="http://schemas.openxmlformats.org/officeDocument/2006/relationships/hyperlink" Target="http://hr.wikipedia.org/wiki/Java_(virtualni_stroj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r.wikipedia.org/wiki/.NET" TargetMode="External"/><Relationship Id="rId4" Type="http://schemas.openxmlformats.org/officeDocument/2006/relationships/hyperlink" Target="http://hr.wikipedia.org/wiki/C_povisilica_(programski_jezik)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	Osnove programiranja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3568" y="1052736"/>
            <a:ext cx="799326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757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757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757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57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57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7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7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7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7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800" b="1" dirty="0">
                <a:solidFill>
                  <a:srgbClr val="FF0000"/>
                </a:solidFill>
              </a:rPr>
              <a:t>Četvrta </a:t>
            </a:r>
            <a:r>
              <a:rPr lang="hr-HR" altLang="sr-Latn-RS" sz="2800" b="1" dirty="0" smtClean="0">
                <a:solidFill>
                  <a:srgbClr val="FF0000"/>
                </a:solidFill>
              </a:rPr>
              <a:t>generacija</a:t>
            </a:r>
          </a:p>
          <a:p>
            <a:pPr eaLnBrk="1" hangingPunct="1"/>
            <a:endParaRPr lang="hr-HR" altLang="sr-Latn-RS" sz="2800" dirty="0"/>
          </a:p>
          <a:p>
            <a:pPr marL="342900" lvl="2" indent="-342900" defTabSz="685800" eaLnBrk="1" hangingPunct="1">
              <a:lnSpc>
                <a:spcPct val="9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Char char="•"/>
            </a:pPr>
            <a:r>
              <a:rPr lang="hr-HR" altLang="sr-Latn-RS" sz="2800" dirty="0"/>
              <a:t> </a:t>
            </a:r>
            <a:r>
              <a:rPr lang="hr-HR" sz="2800" dirty="0">
                <a:latin typeface="+mn-lt"/>
              </a:rPr>
              <a:t>cilj im je približiti programiranje ljudskom načinu razmišljanja – slobodnije i </a:t>
            </a:r>
            <a:r>
              <a:rPr lang="hr-HR" sz="2800" dirty="0" err="1">
                <a:latin typeface="+mn-lt"/>
              </a:rPr>
              <a:t>neproceduralno</a:t>
            </a:r>
            <a:r>
              <a:rPr lang="hr-HR" sz="2800" dirty="0">
                <a:latin typeface="+mn-lt"/>
              </a:rPr>
              <a:t>, bez krutih </a:t>
            </a:r>
            <a:r>
              <a:rPr lang="hr-HR" sz="2800" dirty="0" smtClean="0">
                <a:latin typeface="+mn-lt"/>
              </a:rPr>
              <a:t>pravila.</a:t>
            </a:r>
          </a:p>
          <a:p>
            <a:pPr marL="342900" lvl="2" indent="-342900" defTabSz="685800" eaLnBrk="1" hangingPunct="1">
              <a:lnSpc>
                <a:spcPct val="9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Char char="•"/>
            </a:pPr>
            <a:r>
              <a:rPr lang="hr-HR" altLang="sr-Latn-RS" sz="2800" dirty="0" smtClean="0">
                <a:latin typeface="+mn-lt"/>
              </a:rPr>
              <a:t>upitni </a:t>
            </a:r>
            <a:r>
              <a:rPr lang="hr-HR" altLang="sr-Latn-RS" sz="2800" dirty="0">
                <a:latin typeface="+mn-lt"/>
              </a:rPr>
              <a:t>jezici za bazu podataka (SQL)</a:t>
            </a:r>
          </a:p>
          <a:p>
            <a:pPr marL="457200" lvl="2" indent="-457200" defTabSz="685800" eaLnBrk="1" hangingPunct="1">
              <a:lnSpc>
                <a:spcPct val="9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Char char="•"/>
            </a:pPr>
            <a:r>
              <a:rPr lang="hr-HR" altLang="sr-Latn-RS" sz="2800" dirty="0">
                <a:latin typeface="+mn-lt"/>
              </a:rPr>
              <a:t>jezici za podršku u odlučivanju (</a:t>
            </a:r>
            <a:r>
              <a:rPr lang="hr-HR" altLang="sr-Latn-RS" sz="2800" dirty="0" err="1">
                <a:latin typeface="+mn-lt"/>
              </a:rPr>
              <a:t>Multiplan</a:t>
            </a:r>
            <a:r>
              <a:rPr lang="hr-HR" altLang="sr-Latn-RS" sz="2800" dirty="0">
                <a:latin typeface="+mn-lt"/>
              </a:rPr>
              <a:t>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Web - programiranje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142669"/>
            <a:ext cx="7886700" cy="4562481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HTML –</a:t>
            </a:r>
            <a:r>
              <a:rPr lang="hr-HR" altLang="sr-Latn-RS" b="1" dirty="0" err="1" smtClean="0"/>
              <a:t>HyperText</a:t>
            </a:r>
            <a:r>
              <a:rPr lang="hr-HR" altLang="sr-Latn-RS" b="1" dirty="0" smtClean="0"/>
              <a:t> </a:t>
            </a:r>
            <a:r>
              <a:rPr lang="hr-HR" altLang="sr-Latn-RS" b="1" dirty="0" err="1" smtClean="0"/>
              <a:t>Markup</a:t>
            </a:r>
            <a:r>
              <a:rPr lang="hr-HR" altLang="sr-Latn-RS" b="1" dirty="0" smtClean="0"/>
              <a:t> </a:t>
            </a:r>
            <a:r>
              <a:rPr lang="hr-HR" altLang="sr-Latn-RS" b="1" dirty="0" err="1" smtClean="0"/>
              <a:t>Language</a:t>
            </a:r>
            <a:r>
              <a:rPr lang="hr-HR" altLang="sr-Latn-RS" b="1" dirty="0" smtClean="0"/>
              <a:t>, prezentacijski jezik za kreiranje web stranica</a:t>
            </a:r>
            <a:r>
              <a:rPr lang="hr-HR" altLang="sr-Latn-RS" dirty="0" smtClean="0"/>
              <a:t> </a:t>
            </a:r>
          </a:p>
          <a:p>
            <a:pPr eaLnBrk="1" hangingPunct="1"/>
            <a:r>
              <a:rPr lang="hr-HR" altLang="sr-Latn-RS" dirty="0" smtClean="0"/>
              <a:t>Za dinamičke www stranice (DHTML) koriste se ASP (PHP) skripte</a:t>
            </a:r>
          </a:p>
          <a:p>
            <a:pPr marL="0" indent="0" eaLnBrk="1" hangingPunct="1">
              <a:buNone/>
            </a:pPr>
            <a:r>
              <a:rPr lang="hr-HR" altLang="sr-Latn-RS" dirty="0" smtClean="0">
                <a:hlinkClick r:id="rId2"/>
              </a:rPr>
              <a:t>http://www.index.hr/clanak/450952.aspx</a:t>
            </a:r>
            <a:r>
              <a:rPr lang="hr-HR" altLang="sr-Latn-RS" dirty="0" smtClean="0"/>
              <a:t> </a:t>
            </a:r>
          </a:p>
          <a:p>
            <a:pPr marL="0" indent="0">
              <a:buNone/>
            </a:pPr>
            <a:r>
              <a:rPr lang="hr-HR" altLang="sr-Latn-RS" dirty="0" smtClean="0">
                <a:hlinkClick r:id="rId3"/>
              </a:rPr>
              <a:t>http</a:t>
            </a:r>
            <a:r>
              <a:rPr lang="hr-HR" altLang="sr-Latn-RS" dirty="0">
                <a:hlinkClick r:id="rId3"/>
              </a:rPr>
              <a:t>://</a:t>
            </a:r>
            <a:r>
              <a:rPr lang="hr-HR" altLang="sr-Latn-RS" dirty="0" smtClean="0">
                <a:hlinkClick r:id="rId3"/>
              </a:rPr>
              <a:t>www.bogotobogo.com/php/php1.php</a:t>
            </a:r>
            <a:r>
              <a:rPr lang="hr-HR" altLang="sr-Latn-RS" dirty="0" smtClean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3303340"/>
            <a:ext cx="4896544" cy="355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Objektno programiranje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dirty="0" smtClean="0"/>
              <a:t>Aplikacija kao skup objekata koji izmjenjuju poruke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 smtClean="0"/>
              <a:t>Osnovna jedinica je objekt, implementirani objekt je  klasa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 smtClean="0"/>
              <a:t>Objekt ima svoje varijable (</a:t>
            </a:r>
            <a:r>
              <a:rPr lang="hr-HR" altLang="sr-Latn-RS" sz="2800" i="1" dirty="0" smtClean="0"/>
              <a:t>podatkovni članovi</a:t>
            </a:r>
            <a:r>
              <a:rPr lang="hr-HR" altLang="sr-Latn-RS" sz="2800" dirty="0" smtClean="0"/>
              <a:t> klase)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 smtClean="0"/>
              <a:t>Funkcije pripadaju klasi, prema van nešto kazuju o stanju objekta, ili mijenjaju stanje objekta - </a:t>
            </a:r>
            <a:r>
              <a:rPr lang="hr-HR" altLang="sr-Latn-RS" sz="2800" i="1" dirty="0" smtClean="0"/>
              <a:t>funkcijski članovi</a:t>
            </a:r>
            <a:r>
              <a:rPr lang="hr-HR" altLang="sr-Latn-RS" sz="2800" dirty="0" smtClean="0"/>
              <a:t> klase ili </a:t>
            </a:r>
            <a:r>
              <a:rPr lang="hr-HR" altLang="sr-Latn-RS" sz="2800" i="1" dirty="0" smtClean="0"/>
              <a:t>metode</a:t>
            </a:r>
            <a:endParaRPr lang="hr-HR" altLang="sr-Latn-RS" sz="2800" dirty="0" smtClean="0"/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 smtClean="0"/>
              <a:t>Jezici koji omogućuju pisanje objektno orijentiranih programa jesu npr. </a:t>
            </a:r>
            <a:r>
              <a:rPr lang="hr-HR" altLang="sr-Latn-RS" sz="2800" b="1" i="1" dirty="0" smtClean="0"/>
              <a:t>C++</a:t>
            </a:r>
            <a:r>
              <a:rPr lang="hr-HR" altLang="sr-Latn-RS" sz="2800" dirty="0" smtClean="0"/>
              <a:t> i </a:t>
            </a:r>
            <a:r>
              <a:rPr lang="hr-HR" altLang="sr-Latn-RS" sz="2800" b="1" i="1" dirty="0" smtClean="0"/>
              <a:t>Java</a:t>
            </a:r>
            <a:r>
              <a:rPr lang="hr-HR" altLang="sr-Latn-R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Objektu orijentirano programiranje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34" y="1846263"/>
            <a:ext cx="6119581" cy="4022725"/>
          </a:xfrm>
        </p:spPr>
      </p:pic>
    </p:spTree>
    <p:extLst>
      <p:ext uri="{BB962C8B-B14F-4D97-AF65-F5344CB8AC3E}">
        <p14:creationId xmlns:p14="http://schemas.microsoft.com/office/powerpoint/2010/main" val="42483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Java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dirty="0" smtClean="0"/>
              <a:t>Sun posjeduje </a:t>
            </a:r>
            <a:r>
              <a:rPr lang="hr-HR" altLang="sr-Latn-RS" sz="2400" dirty="0" err="1" smtClean="0"/>
              <a:t>trademark</a:t>
            </a:r>
            <a:r>
              <a:rPr lang="hr-HR" altLang="sr-Latn-RS" sz="2400" dirty="0" smtClean="0"/>
              <a:t> Java, okruženje je moguće bez plaćanja skinuti sa </a:t>
            </a:r>
            <a:r>
              <a:rPr lang="hr-HR" altLang="sr-Latn-RS" sz="2400" dirty="0" err="1" smtClean="0"/>
              <a:t>Sunovih</a:t>
            </a:r>
            <a:r>
              <a:rPr lang="hr-HR" altLang="sr-Latn-RS" sz="2400" dirty="0" smtClean="0"/>
              <a:t> poslužitelja.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 smtClean="0"/>
              <a:t>Programi se mogu izvoditi bez preinaka na svim operativnim sustavima za koje postoji </a:t>
            </a:r>
            <a:r>
              <a:rPr lang="hr-HR" altLang="sr-Latn-RS" sz="2400" b="1" dirty="0" smtClean="0"/>
              <a:t>JVM</a:t>
            </a:r>
            <a:r>
              <a:rPr lang="hr-HR" altLang="sr-Latn-RS" sz="2400" dirty="0" smtClean="0"/>
              <a:t> (</a:t>
            </a:r>
            <a:r>
              <a:rPr lang="hr-HR" altLang="sr-Latn-RS" sz="2400" dirty="0" smtClean="0">
                <a:hlinkClick r:id="rId2" tooltip="Java (virtualni stroj)"/>
              </a:rPr>
              <a:t>Java </a:t>
            </a:r>
            <a:r>
              <a:rPr lang="hr-HR" altLang="sr-Latn-RS" sz="2400" dirty="0" err="1" smtClean="0">
                <a:hlinkClick r:id="rId2" tooltip="Java (virtualni stroj)"/>
              </a:rPr>
              <a:t>Virtual</a:t>
            </a:r>
            <a:r>
              <a:rPr lang="hr-HR" altLang="sr-Latn-RS" sz="2400" dirty="0" smtClean="0">
                <a:hlinkClick r:id="rId2" tooltip="Java (virtualni stroj)"/>
              </a:rPr>
              <a:t> </a:t>
            </a:r>
            <a:r>
              <a:rPr lang="hr-HR" altLang="sr-Latn-RS" sz="2400" dirty="0" err="1" smtClean="0">
                <a:hlinkClick r:id="rId2" tooltip="Java (virtualni stroj)"/>
              </a:rPr>
              <a:t>Machine</a:t>
            </a:r>
            <a:r>
              <a:rPr lang="hr-HR" altLang="sr-Latn-RS" sz="2400" dirty="0" smtClean="0"/>
              <a:t>), dok je klasične programe pisane primjerice u C-u potrebno prilagođavati platformi(</a:t>
            </a:r>
            <a:r>
              <a:rPr lang="hr-HR" altLang="sr-Latn-RS" sz="2400" dirty="0" smtClean="0">
                <a:hlinkClick r:id="rId3" tooltip="OS"/>
              </a:rPr>
              <a:t>Operacijskom sustavu</a:t>
            </a:r>
            <a:r>
              <a:rPr lang="hr-HR" altLang="sr-Latn-RS" sz="2400" dirty="0" smtClean="0"/>
              <a:t>) na kojem se izvode.</a:t>
            </a:r>
          </a:p>
          <a:p>
            <a:r>
              <a:rPr lang="hr-HR" altLang="sr-Latn-RS" sz="2400" dirty="0" smtClean="0"/>
              <a:t>Programiranje mobilnih telefona </a:t>
            </a:r>
            <a:r>
              <a:rPr lang="hr-HR" altLang="sr-Latn-RS" sz="2400" dirty="0"/>
              <a:t>i kod financijskih kompanija. </a:t>
            </a:r>
            <a:endParaRPr lang="hr-HR" altLang="sr-Latn-RS" sz="2400" dirty="0" smtClean="0"/>
          </a:p>
          <a:p>
            <a:r>
              <a:rPr lang="hr-HR" altLang="sr-Latn-RS" sz="2400" dirty="0" smtClean="0"/>
              <a:t>Javlja </a:t>
            </a:r>
            <a:r>
              <a:rPr lang="hr-HR" altLang="sr-Latn-RS" sz="2400" dirty="0"/>
              <a:t>se kao osnovni jezik za programiranje </a:t>
            </a:r>
            <a:r>
              <a:rPr lang="hr-HR" altLang="sr-Latn-RS" sz="2400" dirty="0" err="1"/>
              <a:t>Googleovog</a:t>
            </a:r>
            <a:r>
              <a:rPr lang="hr-HR" altLang="sr-Latn-RS" sz="2400" dirty="0"/>
              <a:t> sustava Android.</a:t>
            </a:r>
            <a:endParaRPr lang="hr-HR" altLang="sr-Latn-RS" sz="2400" dirty="0" smtClean="0"/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 smtClean="0"/>
              <a:t>Microsoft je stoga razvio svoj </a:t>
            </a:r>
            <a:r>
              <a:rPr lang="hr-HR" altLang="sr-Latn-RS" sz="2400" dirty="0" smtClean="0">
                <a:hlinkClick r:id="rId4" tooltip="C povisilica (programski jezik)"/>
              </a:rPr>
              <a:t>C#</a:t>
            </a:r>
            <a:r>
              <a:rPr lang="hr-HR" altLang="sr-Latn-RS" sz="2400" dirty="0" smtClean="0"/>
              <a:t> i </a:t>
            </a:r>
            <a:r>
              <a:rPr lang="hr-HR" altLang="sr-Latn-RS" sz="2400" dirty="0" smtClean="0">
                <a:hlinkClick r:id="rId5" tooltip=".NET"/>
              </a:rPr>
              <a:t>.NET</a:t>
            </a:r>
            <a:r>
              <a:rPr lang="hr-HR" altLang="sr-Latn-RS" sz="2400" dirty="0" smtClean="0"/>
              <a:t> platformu kao odgovor na </a:t>
            </a:r>
            <a:r>
              <a:rPr lang="hr-HR" altLang="sr-Latn-RS" sz="2400" dirty="0" err="1" smtClean="0"/>
              <a:t>open</a:t>
            </a:r>
            <a:r>
              <a:rPr lang="hr-HR" altLang="sr-Latn-RS" sz="2400" dirty="0" smtClean="0"/>
              <a:t> </a:t>
            </a:r>
            <a:r>
              <a:rPr lang="hr-HR" altLang="sr-Latn-RS" sz="2400" dirty="0" err="1" smtClean="0"/>
              <a:t>source</a:t>
            </a:r>
            <a:r>
              <a:rPr lang="hr-HR" altLang="sr-Latn-RS" sz="2400" dirty="0" smtClean="0"/>
              <a:t> alternative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C#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94116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hr-HR" altLang="sr-Latn-RS" sz="2400" dirty="0"/>
              <a:t>C# je objektno orijentirani programski jezik </a:t>
            </a:r>
          </a:p>
          <a:p>
            <a:pPr>
              <a:lnSpc>
                <a:spcPct val="80000"/>
              </a:lnSpc>
            </a:pPr>
            <a:r>
              <a:rPr lang="hr-HR" altLang="sr-Latn-RS" sz="2400" dirty="0" smtClean="0"/>
              <a:t>Microsoft .</a:t>
            </a:r>
            <a:r>
              <a:rPr lang="hr-HR" altLang="sr-Latn-RS" sz="2400" dirty="0"/>
              <a:t>NET platforma </a:t>
            </a:r>
          </a:p>
          <a:p>
            <a:pPr>
              <a:lnSpc>
                <a:spcPct val="80000"/>
              </a:lnSpc>
            </a:pPr>
            <a:r>
              <a:rPr lang="hr-HR" altLang="sr-Latn-RS" sz="2400" dirty="0"/>
              <a:t>Sličan je programskim jezicima Java i C++.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r-HR" altLang="sr-Latn-RS" sz="24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r-HR" altLang="sr-Latn-RS" sz="2400" b="1" i="1" dirty="0" smtClean="0"/>
              <a:t>Programski primjer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i="1" dirty="0" err="1" smtClean="0"/>
              <a:t>using</a:t>
            </a:r>
            <a:r>
              <a:rPr lang="hr-HR" altLang="sr-Latn-RS" sz="2400" i="1" dirty="0" smtClean="0"/>
              <a:t> System;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i="1" dirty="0" err="1" smtClean="0"/>
              <a:t>class</a:t>
            </a:r>
            <a:r>
              <a:rPr lang="hr-HR" altLang="sr-Latn-RS" sz="2400" i="1" dirty="0" smtClean="0"/>
              <a:t> </a:t>
            </a:r>
            <a:r>
              <a:rPr lang="hr-HR" altLang="sr-Latn-RS" sz="2400" i="1" dirty="0" err="1" smtClean="0"/>
              <a:t>HelloWorld</a:t>
            </a:r>
            <a:r>
              <a:rPr lang="hr-HR" altLang="sr-Latn-RS" sz="2400" i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i="1" dirty="0" smtClean="0"/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i="1" dirty="0" smtClean="0"/>
              <a:t> </a:t>
            </a:r>
            <a:r>
              <a:rPr lang="hr-HR" altLang="sr-Latn-RS" sz="2400" i="1" dirty="0" err="1" smtClean="0"/>
              <a:t>public</a:t>
            </a:r>
            <a:r>
              <a:rPr lang="hr-HR" altLang="sr-Latn-RS" sz="2400" i="1" dirty="0" smtClean="0"/>
              <a:t> </a:t>
            </a:r>
            <a:r>
              <a:rPr lang="hr-HR" altLang="sr-Latn-RS" sz="2400" i="1" dirty="0" err="1" smtClean="0"/>
              <a:t>static</a:t>
            </a:r>
            <a:r>
              <a:rPr lang="hr-HR" altLang="sr-Latn-RS" sz="2400" i="1" dirty="0" smtClean="0"/>
              <a:t> </a:t>
            </a:r>
            <a:r>
              <a:rPr lang="hr-HR" altLang="sr-Latn-RS" sz="2400" i="1" dirty="0" err="1" smtClean="0"/>
              <a:t>void</a:t>
            </a:r>
            <a:r>
              <a:rPr lang="hr-HR" altLang="sr-Latn-RS" sz="2400" i="1" dirty="0" smtClean="0"/>
              <a:t> </a:t>
            </a:r>
            <a:r>
              <a:rPr lang="hr-HR" altLang="sr-Latn-RS" sz="2400" i="1" dirty="0" err="1" smtClean="0"/>
              <a:t>Main</a:t>
            </a:r>
            <a:r>
              <a:rPr lang="hr-HR" altLang="sr-Latn-RS" sz="2400" i="1" dirty="0" smtClean="0"/>
              <a:t>(</a:t>
            </a:r>
            <a:r>
              <a:rPr lang="hr-HR" altLang="sr-Latn-RS" sz="2400" i="1" dirty="0" err="1" smtClean="0"/>
              <a:t>string</a:t>
            </a:r>
            <a:r>
              <a:rPr lang="hr-HR" altLang="sr-Latn-RS" sz="2400" i="1" dirty="0" smtClean="0"/>
              <a:t>[] </a:t>
            </a:r>
            <a:r>
              <a:rPr lang="hr-HR" altLang="sr-Latn-RS" sz="2400" i="1" dirty="0" err="1" smtClean="0"/>
              <a:t>args</a:t>
            </a:r>
            <a:r>
              <a:rPr lang="hr-HR" altLang="sr-Latn-RS" sz="2400" i="1" dirty="0" smtClean="0"/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i="1" dirty="0" smtClean="0"/>
              <a:t>	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i="1" dirty="0" smtClean="0"/>
              <a:t> 	</a:t>
            </a:r>
            <a:r>
              <a:rPr lang="hr-HR" altLang="sr-Latn-RS" sz="2400" i="1" dirty="0" err="1" smtClean="0"/>
              <a:t>Console.WriteLine</a:t>
            </a:r>
            <a:r>
              <a:rPr lang="hr-HR" altLang="sr-Latn-RS" sz="2400" i="1" dirty="0" smtClean="0"/>
              <a:t>("</a:t>
            </a:r>
            <a:r>
              <a:rPr lang="hr-HR" altLang="sr-Latn-RS" sz="2400" i="1" dirty="0" err="1" smtClean="0"/>
              <a:t>Hello</a:t>
            </a:r>
            <a:r>
              <a:rPr lang="hr-HR" altLang="sr-Latn-RS" sz="2400" i="1" dirty="0" smtClean="0"/>
              <a:t> World!");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i="1" dirty="0" smtClean="0"/>
              <a:t> 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i="1" dirty="0" smtClean="0"/>
              <a:t> 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Udio pojedinih jezika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0"/>
          <a:stretch/>
        </p:blipFill>
        <p:spPr>
          <a:xfrm>
            <a:off x="611560" y="1556792"/>
            <a:ext cx="792088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hr-HR" altLang="sr-Latn-RS" smtClean="0"/>
              <a:t>Algoritam</a:t>
            </a:r>
            <a:endParaRPr lang="hr-HR" altLang="sr-Latn-RS" sz="2000" baseline="-25000" smtClean="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63600" y="3412725"/>
            <a:ext cx="7416800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hr-HR" altLang="sr-Latn-RS" sz="2800" dirty="0">
                <a:latin typeface="+mn-lt"/>
              </a:rPr>
              <a:t>1. Zagrij vodu</a:t>
            </a:r>
          </a:p>
          <a:p>
            <a:pPr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hr-HR" altLang="sr-Latn-RS" sz="2800" dirty="0">
                <a:latin typeface="+mn-lt"/>
              </a:rPr>
              <a:t>2. Stavi vrećicu čaja</a:t>
            </a:r>
          </a:p>
          <a:p>
            <a:pPr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hr-HR" altLang="sr-Latn-RS" sz="2800" dirty="0">
                <a:latin typeface="+mn-lt"/>
              </a:rPr>
              <a:t>3. Ostavi stajati 5 minuta</a:t>
            </a:r>
          </a:p>
          <a:p>
            <a:pPr defTabSz="685800" eaLnBrk="1" hangingPunct="1">
              <a:lnSpc>
                <a:spcPct val="90000"/>
              </a:lnSpc>
              <a:spcBef>
                <a:spcPts val="750"/>
              </a:spcBef>
            </a:pPr>
            <a:r>
              <a:rPr lang="hr-HR" altLang="sr-Latn-RS" sz="2800" dirty="0">
                <a:latin typeface="+mn-lt"/>
              </a:rPr>
              <a:t>4. Posluži</a:t>
            </a:r>
          </a:p>
        </p:txBody>
      </p:sp>
      <p:pic>
        <p:nvPicPr>
          <p:cNvPr id="18436" name="Picture 7" descr="ab7ecfab48dd9044fafdedab555ea423_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0"/>
            <a:ext cx="28098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Pojam i  razrada algoritma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sz="2800" dirty="0" smtClean="0"/>
              <a:t>Algoritam podrazumijeva točno opisana pravila za postizanje željenih rezultata.</a:t>
            </a:r>
          </a:p>
          <a:p>
            <a:pPr eaLnBrk="1" hangingPunct="1"/>
            <a:r>
              <a:rPr lang="hr-HR" altLang="sr-Latn-RS" sz="2800" dirty="0" smtClean="0"/>
              <a:t>Uz algoritam moraju biti jasno definirana </a:t>
            </a:r>
            <a:r>
              <a:rPr lang="hr-HR" altLang="sr-Latn-RS" sz="2800" b="1" i="1" dirty="0" smtClean="0"/>
              <a:t>početna stanja objekta</a:t>
            </a:r>
            <a:r>
              <a:rPr lang="hr-HR" altLang="sr-Latn-RS" sz="2800" dirty="0" smtClean="0"/>
              <a:t> nad kojima se obavljaju operacije. Algoritam mora biti sastavljen od </a:t>
            </a:r>
            <a:r>
              <a:rPr lang="hr-HR" altLang="sr-Latn-RS" sz="2800" b="1" i="1" dirty="0" smtClean="0"/>
              <a:t>konačnog broja koraka</a:t>
            </a:r>
            <a:r>
              <a:rPr lang="hr-HR" altLang="sr-Latn-RS" sz="2800" dirty="0" smtClean="0"/>
              <a:t> koji utvrđuju slijed operacija koje treba obaviti nad objektima kako bi se dobila završna stanja objekata ili rezultati. </a:t>
            </a:r>
          </a:p>
          <a:p>
            <a:pPr eaLnBrk="1" hangingPunct="1"/>
            <a:r>
              <a:rPr lang="hr-HR" altLang="sr-Latn-RS" sz="2800" dirty="0" smtClean="0"/>
              <a:t>Svaki korak opisuje se instrukcijom.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Algoritam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844824"/>
            <a:ext cx="78867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dirty="0" smtClean="0"/>
              <a:t>Varijable će se mijenjati tijekom odvijanja algoritamskog procesa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 smtClean="0"/>
              <a:t>Početna stanja - ulazne vrijednosti varijabli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 smtClean="0"/>
              <a:t>Završna stanja  - rezultati djelovanja algoritma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 smtClean="0"/>
              <a:t>Algoritmi djeluju na danoj strukturi podataka. Prilikom programiranja algoritma u pojedinim programskim jezicima oni će postati procedure, funkcije, moduli ili metode.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 smtClean="0"/>
              <a:t>Algoritam je </a:t>
            </a:r>
            <a:r>
              <a:rPr lang="hr-HR" altLang="sr-Latn-RS" sz="2400" b="1" dirty="0" smtClean="0"/>
              <a:t>korektan</a:t>
            </a:r>
            <a:r>
              <a:rPr lang="hr-HR" altLang="sr-Latn-RS" sz="2400" dirty="0" smtClean="0"/>
              <a:t> ako za sve početne vrijednosti omogućuje određivanje završnih stanja u konačnom vremenu i ako ta završna stanja nisu pogrešna za sva moguća početna stanja.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71888" y="5084763"/>
            <a:ext cx="3384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0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</a:t>
            </a:r>
            <a:r>
              <a:rPr lang="hr-HR" altLang="sr-Latn-RS" sz="2000" b="1">
                <a:solidFill>
                  <a:srgbClr val="FF0000"/>
                </a:solidFill>
                <a:latin typeface="Comic Sans MS" panose="030F0702030302020204" pitchFamily="66" charset="0"/>
              </a:rPr>
              <a:t>Č</a:t>
            </a:r>
            <a:r>
              <a:rPr lang="hr-HR" altLang="sr-Latn-RS" sz="20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UNALNI PROGRAM</a:t>
            </a:r>
            <a:endParaRPr lang="hr-HR" altLang="sr-Latn-RS" sz="20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116013" y="920750"/>
            <a:ext cx="684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Kako 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č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ovjek pretvara zadatke iz svijeta koji ga okru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ž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uje u oblik prihvatljiv ra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č</a:t>
            </a:r>
            <a:r>
              <a:rPr lang="hr-H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unalu?</a:t>
            </a:r>
            <a:endParaRPr lang="hr-HR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100" name="Rectangle 47"/>
          <p:cNvSpPr>
            <a:spLocks noChangeArrowheads="1"/>
          </p:cNvSpPr>
          <p:nvPr/>
        </p:nvSpPr>
        <p:spPr bwMode="auto">
          <a:xfrm>
            <a:off x="0" y="393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4101" name="Rectangle 50"/>
          <p:cNvSpPr>
            <a:spLocks noChangeArrowheads="1"/>
          </p:cNvSpPr>
          <p:nvPr/>
        </p:nvSpPr>
        <p:spPr bwMode="auto">
          <a:xfrm>
            <a:off x="0" y="393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r-Latn-RS"/>
          </a:p>
        </p:txBody>
      </p:sp>
      <p:sp>
        <p:nvSpPr>
          <p:cNvPr id="10296" name="AutoShape 56"/>
          <p:cNvSpPr>
            <a:spLocks noChangeArrowheads="1"/>
          </p:cNvSpPr>
          <p:nvPr/>
        </p:nvSpPr>
        <p:spPr bwMode="auto">
          <a:xfrm rot="-5400000">
            <a:off x="3209925" y="50419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647700" y="2205038"/>
            <a:ext cx="467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hr-HR" altLang="sr-Latn-RS" b="1"/>
              <a:t>Opisom i analizom</a:t>
            </a:r>
            <a:r>
              <a:rPr lang="hr-HR" altLang="sr-Latn-RS"/>
              <a:t> konkretnog problema </a:t>
            </a:r>
            <a:r>
              <a:rPr lang="hr-HR" altLang="sr-Latn-RS" b="1"/>
              <a:t>(Što imam? -  Što želim?)</a:t>
            </a:r>
            <a:r>
              <a:rPr lang="hr-HR" altLang="sr-Latn-RS"/>
              <a:t> 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580063" y="2205038"/>
            <a:ext cx="3240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i="1"/>
              <a:t>promatranje, istraživanje,  razmišljanje, razgovor</a:t>
            </a: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719138" y="3068638"/>
            <a:ext cx="482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hr-HR" altLang="sr-Latn-RS"/>
              <a:t>Određivanjem postupka rješavanja problema - </a:t>
            </a:r>
            <a:r>
              <a:rPr lang="hr-HR" altLang="sr-Latn-RS" b="1"/>
              <a:t>algoritam</a:t>
            </a:r>
            <a:r>
              <a:rPr lang="hr-HR" altLang="sr-Latn-RS"/>
              <a:t> </a:t>
            </a:r>
            <a:r>
              <a:rPr lang="hr-HR" altLang="sr-Latn-RS" b="1"/>
              <a:t>(Što raditi i kako?)</a:t>
            </a:r>
            <a:endParaRPr lang="hr-HR" altLang="sr-Latn-RS"/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5688013" y="3068638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i="1"/>
              <a:t>crtanje dijagrama tijeka, </a:t>
            </a:r>
            <a:endParaRPr lang="hr-HR" altLang="sr-Latn-RS"/>
          </a:p>
          <a:p>
            <a:pPr algn="ctr" eaLnBrk="1" hangingPunct="1"/>
            <a:r>
              <a:rPr lang="hr-HR" altLang="sr-Latn-RS" i="1"/>
              <a:t>zapis u pseudok</a:t>
            </a:r>
            <a:r>
              <a:rPr lang="hr-HR" altLang="sr-Latn-RS" i="1">
                <a:cs typeface="Arial" panose="020B0604020202020204" pitchFamily="34" charset="0"/>
              </a:rPr>
              <a:t>ô</a:t>
            </a:r>
            <a:r>
              <a:rPr lang="hr-HR" altLang="sr-Latn-RS" i="1"/>
              <a:t>du</a:t>
            </a:r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863600" y="4005263"/>
            <a:ext cx="466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hr-HR" altLang="sr-Latn-RS"/>
              <a:t>Zapisom puta do rješenja na način kako ga razumije </a:t>
            </a:r>
            <a:r>
              <a:rPr lang="hr-HR" altLang="sr-Latn-RS" b="1"/>
              <a:t>računalo</a:t>
            </a:r>
            <a:r>
              <a:rPr lang="hr-HR" altLang="sr-Latn-RS"/>
              <a:t> – </a:t>
            </a:r>
            <a:r>
              <a:rPr lang="hr-HR" altLang="sr-Latn-RS" b="1"/>
              <a:t>program</a:t>
            </a:r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5867400" y="4005263"/>
            <a:ext cx="252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i="1"/>
              <a:t>programiranje u programskom jeziku</a:t>
            </a:r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5614988" y="2060575"/>
            <a:ext cx="0" cy="27368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96" grpId="0" animBg="1"/>
      <p:bldP spid="10299" grpId="0"/>
      <p:bldP spid="10301" grpId="0"/>
      <p:bldP spid="10302" grpId="0"/>
      <p:bldP spid="10304" grpId="0"/>
      <p:bldP spid="10305" grpId="0"/>
      <p:bldP spid="103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čemu treba voditi računa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420888"/>
            <a:ext cx="7543801" cy="402336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800" dirty="0"/>
              <a:t>brzina izvršavanja </a:t>
            </a:r>
          </a:p>
          <a:p>
            <a:pPr lvl="1">
              <a:defRPr/>
            </a:pPr>
            <a:r>
              <a:rPr lang="en-US" sz="2800" dirty="0"/>
              <a:t>greške u </a:t>
            </a:r>
            <a:r>
              <a:rPr lang="en-US" sz="2800" dirty="0" err="1" smtClean="0"/>
              <a:t>programiranju</a:t>
            </a:r>
            <a:r>
              <a:rPr lang="hr-HR" sz="2800" dirty="0" smtClean="0"/>
              <a:t> (</a:t>
            </a:r>
            <a:r>
              <a:rPr lang="hr-HR" sz="2800" dirty="0" err="1" smtClean="0"/>
              <a:t>bug</a:t>
            </a:r>
            <a:r>
              <a:rPr lang="hr-HR" sz="2800" smtClean="0"/>
              <a:t>)</a:t>
            </a:r>
            <a:endParaRPr lang="hr-HR" sz="2800" dirty="0" smtClean="0"/>
          </a:p>
          <a:p>
            <a:pPr lvl="2">
              <a:defRPr/>
            </a:pPr>
            <a:r>
              <a:rPr lang="hr-HR" sz="2400" dirty="0" smtClean="0"/>
              <a:t>Krive postavke problema</a:t>
            </a:r>
          </a:p>
          <a:p>
            <a:pPr lvl="2">
              <a:defRPr/>
            </a:pPr>
            <a:r>
              <a:rPr lang="hr-HR" sz="2400" dirty="0" smtClean="0"/>
              <a:t>Krivi algoritam</a:t>
            </a:r>
          </a:p>
          <a:p>
            <a:pPr lvl="2">
              <a:defRPr/>
            </a:pPr>
            <a:r>
              <a:rPr lang="hr-HR" sz="2400" dirty="0" smtClean="0"/>
              <a:t>Nisu uzeti u obzir svi ulazni podaci</a:t>
            </a:r>
            <a:endParaRPr lang="en-US" sz="2400" dirty="0"/>
          </a:p>
          <a:p>
            <a:pPr lvl="1">
              <a:defRPr/>
            </a:pPr>
            <a:r>
              <a:rPr lang="en-US" sz="2800" dirty="0" err="1"/>
              <a:t>ekonomično</a:t>
            </a:r>
            <a:r>
              <a:rPr lang="en-US" sz="2800" dirty="0"/>
              <a:t> </a:t>
            </a:r>
            <a:r>
              <a:rPr lang="en-US" sz="2800" dirty="0" err="1" smtClean="0"/>
              <a:t>koriš</a:t>
            </a:r>
            <a:r>
              <a:rPr lang="hr-HR" sz="2800" dirty="0" smtClean="0"/>
              <a:t>t</a:t>
            </a:r>
            <a:r>
              <a:rPr lang="en-US" sz="2800" dirty="0" err="1" smtClean="0"/>
              <a:t>enje</a:t>
            </a:r>
            <a:r>
              <a:rPr lang="en-US" sz="2800" dirty="0" smtClean="0"/>
              <a:t> </a:t>
            </a:r>
            <a:r>
              <a:rPr lang="en-US" sz="2800" dirty="0" err="1"/>
              <a:t>memorijskog</a:t>
            </a:r>
            <a:r>
              <a:rPr lang="en-US" sz="2800" dirty="0"/>
              <a:t> </a:t>
            </a:r>
            <a:r>
              <a:rPr lang="en-US" sz="2800" dirty="0" err="1" smtClean="0"/>
              <a:t>prostora</a:t>
            </a:r>
            <a:endParaRPr lang="en-US" sz="2800" dirty="0"/>
          </a:p>
          <a:p>
            <a:endParaRPr lang="hr-H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1628800"/>
            <a:ext cx="3446501" cy="2585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5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sz="3200" dirty="0" smtClean="0"/>
              <a:t>Proces planiranja</a:t>
            </a:r>
            <a:r>
              <a:rPr lang="hr-HR" altLang="sr-Latn-RS" sz="4000" dirty="0" smtClean="0"/>
              <a:t> </a:t>
            </a:r>
            <a:r>
              <a:rPr lang="hr-HR" altLang="sr-Latn-RS" sz="3200" dirty="0" smtClean="0"/>
              <a:t>informacijskog sustava </a:t>
            </a:r>
            <a:br>
              <a:rPr lang="hr-HR" altLang="sr-Latn-RS" sz="3200" dirty="0" smtClean="0"/>
            </a:br>
            <a:r>
              <a:rPr lang="hr-HR" altLang="sr-Latn-RS" sz="2200" dirty="0" smtClean="0"/>
              <a:t>(</a:t>
            </a:r>
            <a:r>
              <a:rPr lang="hr-HR" altLang="sr-Latn-RS" sz="2200" dirty="0" err="1" smtClean="0"/>
              <a:t>The</a:t>
            </a:r>
            <a:r>
              <a:rPr lang="hr-HR" altLang="sr-Latn-RS" sz="2200" dirty="0" smtClean="0"/>
              <a:t> </a:t>
            </a:r>
            <a:r>
              <a:rPr lang="hr-HR" altLang="sr-Latn-RS" sz="2200" dirty="0" err="1" smtClean="0"/>
              <a:t>Swedish</a:t>
            </a:r>
            <a:r>
              <a:rPr lang="hr-HR" altLang="sr-Latn-RS" sz="2200" dirty="0" smtClean="0"/>
              <a:t> </a:t>
            </a:r>
            <a:r>
              <a:rPr lang="hr-HR" altLang="sr-Latn-RS" sz="2200" dirty="0" err="1" smtClean="0"/>
              <a:t>agency</a:t>
            </a:r>
            <a:r>
              <a:rPr lang="hr-HR" altLang="sr-Latn-RS" sz="2200" dirty="0" smtClean="0"/>
              <a:t> for </a:t>
            </a:r>
            <a:r>
              <a:rPr lang="hr-HR" altLang="sr-Latn-RS" sz="2200" dirty="0" err="1" smtClean="0"/>
              <a:t>administrative</a:t>
            </a:r>
            <a:r>
              <a:rPr lang="hr-HR" altLang="sr-Latn-RS" sz="2200" dirty="0" smtClean="0"/>
              <a:t> development SAFAD, 1982</a:t>
            </a:r>
            <a:r>
              <a:rPr lang="hr-HR" altLang="sr-Latn-RS" sz="2700" dirty="0" smtClean="0"/>
              <a:t>)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200000"/>
              </a:lnSpc>
              <a:buFontTx/>
              <a:buAutoNum type="arabicPeriod"/>
            </a:pPr>
            <a:r>
              <a:rPr lang="hr-HR" altLang="sr-Latn-RS" sz="2000" dirty="0" smtClean="0"/>
              <a:t>Ideja  </a:t>
            </a:r>
          </a:p>
          <a:p>
            <a:pPr marL="533400" indent="-533400" eaLnBrk="1" hangingPunct="1">
              <a:lnSpc>
                <a:spcPct val="200000"/>
              </a:lnSpc>
              <a:buFontTx/>
              <a:buAutoNum type="arabicPeriod"/>
            </a:pPr>
            <a:r>
              <a:rPr lang="hr-HR" altLang="sr-Latn-RS" sz="2000" dirty="0" smtClean="0"/>
              <a:t>Kako je sistem-analitičar razumio ideju  </a:t>
            </a:r>
          </a:p>
          <a:p>
            <a:pPr marL="533400" indent="-533400" eaLnBrk="1" hangingPunct="1">
              <a:lnSpc>
                <a:spcPct val="200000"/>
              </a:lnSpc>
              <a:buFontTx/>
              <a:buAutoNum type="arabicPeriod"/>
            </a:pPr>
            <a:r>
              <a:rPr lang="hr-HR" altLang="sr-Latn-RS" sz="2000" dirty="0" smtClean="0"/>
              <a:t>Prva verzija tehničkog rješenja projektnog tima  </a:t>
            </a:r>
          </a:p>
          <a:p>
            <a:pPr marL="533400" indent="-533400" eaLnBrk="1" hangingPunct="1">
              <a:lnSpc>
                <a:spcPct val="200000"/>
              </a:lnSpc>
              <a:buFontTx/>
              <a:buAutoNum type="arabicPeriod"/>
            </a:pPr>
            <a:r>
              <a:rPr lang="hr-HR" altLang="sr-Latn-RS" sz="2000" dirty="0" smtClean="0"/>
              <a:t>Ostatak ideje nakon rasprave s nadležnima  </a:t>
            </a:r>
          </a:p>
          <a:p>
            <a:pPr marL="533400" indent="-533400" eaLnBrk="1" hangingPunct="1">
              <a:lnSpc>
                <a:spcPct val="200000"/>
              </a:lnSpc>
              <a:buFontTx/>
              <a:buAutoNum type="arabicPeriod"/>
            </a:pPr>
            <a:r>
              <a:rPr lang="hr-HR" altLang="sr-Latn-RS" sz="2000" dirty="0" smtClean="0"/>
              <a:t>Konačni prijedlog upravnom odboru  </a:t>
            </a:r>
          </a:p>
          <a:p>
            <a:pPr marL="533400" indent="-533400" eaLnBrk="1" hangingPunct="1">
              <a:lnSpc>
                <a:spcPct val="200000"/>
              </a:lnSpc>
              <a:buFontTx/>
              <a:buAutoNum type="arabicPeriod"/>
            </a:pPr>
            <a:r>
              <a:rPr lang="hr-HR" altLang="sr-Latn-RS" sz="2000" dirty="0" smtClean="0"/>
              <a:t>Sustav AOP-a nakon instalacije  </a:t>
            </a:r>
          </a:p>
          <a:p>
            <a:pPr marL="533400" indent="-533400" eaLnBrk="1" hangingPunct="1">
              <a:lnSpc>
                <a:spcPct val="200000"/>
              </a:lnSpc>
              <a:buFontTx/>
              <a:buAutoNum type="arabicPeriod"/>
            </a:pPr>
            <a:r>
              <a:rPr lang="hr-HR" altLang="sr-Latn-RS" sz="2000" dirty="0" smtClean="0"/>
              <a:t>Što su korisnici stvarno željeli</a:t>
            </a:r>
          </a:p>
        </p:txBody>
      </p:sp>
      <p:pic>
        <p:nvPicPr>
          <p:cNvPr id="9220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1038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11334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08275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3284538"/>
            <a:ext cx="11144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7670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7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97425"/>
            <a:ext cx="1162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9" descr="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65785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Sintaksa i semantika</a:t>
            </a:r>
            <a:endParaRPr lang="hr-HR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idx="1"/>
          </p:nvPr>
        </p:nvSpPr>
        <p:spPr bwMode="auto">
          <a:xfrm>
            <a:off x="628650" y="2198240"/>
            <a:ext cx="7886700" cy="36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dirty="0"/>
              <a:t>U programiranju je </a:t>
            </a:r>
            <a:r>
              <a:rPr lang="hr-HR" altLang="sr-Latn-RS" dirty="0" smtClean="0"/>
              <a:t>propisana:</a:t>
            </a:r>
          </a:p>
          <a:p>
            <a:pPr lvl="1" eaLnBrk="1" hangingPunct="1"/>
            <a:r>
              <a:rPr lang="hr-HR" altLang="sr-Latn-RS" dirty="0" smtClean="0"/>
              <a:t> </a:t>
            </a:r>
            <a:r>
              <a:rPr lang="hr-HR" altLang="sr-Latn-RS" b="1" dirty="0"/>
              <a:t>sintaksa (pravila pisanja naredbi) </a:t>
            </a:r>
            <a:endParaRPr lang="hr-HR" altLang="sr-Latn-RS" b="1" dirty="0" smtClean="0"/>
          </a:p>
          <a:p>
            <a:pPr marL="457200" lvl="1" indent="0" eaLnBrk="1" hangingPunct="1">
              <a:buNone/>
            </a:pPr>
            <a:endParaRPr lang="hr-HR" altLang="sr-Latn-RS" b="1" dirty="0" smtClean="0"/>
          </a:p>
          <a:p>
            <a:pPr marL="457200" lvl="1" indent="0" eaLnBrk="1" hangingPunct="1">
              <a:buNone/>
            </a:pPr>
            <a:r>
              <a:rPr lang="hr-HR" altLang="sr-Latn-RS" b="1" dirty="0" smtClean="0">
                <a:solidFill>
                  <a:schemeClr val="accent6"/>
                </a:solidFill>
              </a:rPr>
              <a:t>cin                                                    </a:t>
            </a:r>
            <a:r>
              <a:rPr lang="hr-HR" altLang="sr-Latn-RS" b="1" dirty="0" err="1" smtClean="0">
                <a:solidFill>
                  <a:srgbClr val="FF0000"/>
                </a:solidFill>
              </a:rPr>
              <a:t>CIN</a:t>
            </a:r>
            <a:endParaRPr lang="hr-HR" altLang="sr-Latn-RS" b="1" dirty="0" smtClean="0">
              <a:solidFill>
                <a:srgbClr val="FF0000"/>
              </a:solidFill>
            </a:endParaRPr>
          </a:p>
          <a:p>
            <a:pPr marL="457200" lvl="1" indent="0" eaLnBrk="1" hangingPunct="1">
              <a:buNone/>
            </a:pPr>
            <a:r>
              <a:rPr lang="hr-HR" altLang="sr-Latn-RS" b="1" dirty="0" err="1">
                <a:solidFill>
                  <a:schemeClr val="accent6"/>
                </a:solidFill>
              </a:rPr>
              <a:t>scanf</a:t>
            </a:r>
            <a:r>
              <a:rPr lang="hr-HR" altLang="sr-Latn-RS" b="1" dirty="0">
                <a:solidFill>
                  <a:schemeClr val="accent6"/>
                </a:solidFill>
              </a:rPr>
              <a:t> ("%</a:t>
            </a:r>
            <a:r>
              <a:rPr lang="hr-HR" altLang="sr-Latn-RS" b="1" dirty="0" err="1" smtClean="0">
                <a:solidFill>
                  <a:schemeClr val="accent6"/>
                </a:solidFill>
              </a:rPr>
              <a:t>d”,&amp;a</a:t>
            </a:r>
            <a:r>
              <a:rPr lang="hr-HR" altLang="sr-Latn-RS" b="1" dirty="0" smtClean="0">
                <a:solidFill>
                  <a:schemeClr val="accent6"/>
                </a:solidFill>
              </a:rPr>
              <a:t>);	</a:t>
            </a:r>
            <a:r>
              <a:rPr lang="hr-HR" altLang="sr-Latn-RS" b="1" dirty="0" smtClean="0"/>
              <a:t>	</a:t>
            </a:r>
            <a:r>
              <a:rPr lang="hr-HR" altLang="sr-Latn-RS" b="1" dirty="0"/>
              <a:t> </a:t>
            </a:r>
            <a:r>
              <a:rPr lang="hr-HR" altLang="sr-Latn-RS" b="1" dirty="0" smtClean="0"/>
              <a:t>      </a:t>
            </a:r>
            <a:r>
              <a:rPr lang="hr-HR" altLang="sr-Latn-RS" b="1" dirty="0" err="1" smtClean="0">
                <a:solidFill>
                  <a:srgbClr val="FF0000"/>
                </a:solidFill>
              </a:rPr>
              <a:t>scanf</a:t>
            </a:r>
            <a:r>
              <a:rPr lang="hr-HR" altLang="sr-Latn-RS" b="1" dirty="0" smtClean="0">
                <a:solidFill>
                  <a:srgbClr val="FF0000"/>
                </a:solidFill>
              </a:rPr>
              <a:t> </a:t>
            </a:r>
            <a:r>
              <a:rPr lang="hr-HR" altLang="sr-Latn-RS" b="1" dirty="0">
                <a:solidFill>
                  <a:srgbClr val="FF0000"/>
                </a:solidFill>
              </a:rPr>
              <a:t>("%</a:t>
            </a:r>
            <a:r>
              <a:rPr lang="hr-HR" altLang="sr-Latn-RS" b="1" dirty="0" err="1" smtClean="0">
                <a:solidFill>
                  <a:srgbClr val="FF0000"/>
                </a:solidFill>
              </a:rPr>
              <a:t>d”,a</a:t>
            </a:r>
            <a:r>
              <a:rPr lang="hr-HR" altLang="sr-Latn-RS" b="1" dirty="0">
                <a:solidFill>
                  <a:srgbClr val="FF0000"/>
                </a:solidFill>
              </a:rPr>
              <a:t>); </a:t>
            </a:r>
            <a:r>
              <a:rPr lang="hr-HR" altLang="sr-Latn-RS" b="1" dirty="0" smtClean="0"/>
              <a:t>	        </a:t>
            </a:r>
          </a:p>
          <a:p>
            <a:pPr lvl="1" eaLnBrk="1" hangingPunct="1"/>
            <a:endParaRPr lang="hr-HR" altLang="sr-Latn-RS" b="1" dirty="0" smtClean="0"/>
          </a:p>
          <a:p>
            <a:pPr lvl="1" eaLnBrk="1" hangingPunct="1"/>
            <a:r>
              <a:rPr lang="hr-HR" altLang="sr-Latn-RS" b="1" dirty="0" smtClean="0"/>
              <a:t>semantika </a:t>
            </a:r>
            <a:r>
              <a:rPr lang="hr-HR" altLang="sr-Latn-RS" b="1" dirty="0"/>
              <a:t>(značenje pojedine naredbe) </a:t>
            </a:r>
            <a:endParaRPr lang="hr-HR" altLang="sr-Latn-RS" b="1" dirty="0" smtClean="0"/>
          </a:p>
          <a:p>
            <a:pPr marL="457200" lvl="1" indent="0" eaLnBrk="1" hangingPunct="1">
              <a:buNone/>
            </a:pPr>
            <a:r>
              <a:rPr lang="hr-HR" altLang="sr-Latn-RS" b="1" dirty="0" smtClean="0"/>
              <a:t>Izlaz – </a:t>
            </a:r>
            <a:r>
              <a:rPr lang="hr-HR" altLang="sr-Latn-RS" b="1" dirty="0" err="1" smtClean="0"/>
              <a:t>cout</a:t>
            </a:r>
            <a:endParaRPr lang="hr-HR" altLang="sr-Latn-RS" b="1" dirty="0" smtClean="0"/>
          </a:p>
          <a:p>
            <a:pPr marL="457200" lvl="1" indent="0" eaLnBrk="1" hangingPunct="1">
              <a:buNone/>
            </a:pPr>
            <a:r>
              <a:rPr lang="hr-HR" altLang="sr-Latn-RS" b="1" dirty="0" smtClean="0"/>
              <a:t>Ulaz-  cin</a:t>
            </a:r>
          </a:p>
          <a:p>
            <a:pPr marL="457200" lvl="1" indent="0" eaLnBrk="1" hangingPunct="1">
              <a:buNone/>
            </a:pPr>
            <a:r>
              <a:rPr lang="hr-HR" altLang="sr-Latn-RS" b="1" dirty="0" smtClean="0"/>
              <a:t>Korijen – </a:t>
            </a:r>
            <a:r>
              <a:rPr lang="hr-HR" altLang="sr-Latn-RS" b="1" dirty="0" err="1" smtClean="0"/>
              <a:t>sqrt</a:t>
            </a:r>
            <a:r>
              <a:rPr lang="hr-HR" altLang="sr-Latn-RS" b="1" dirty="0" smtClean="0"/>
              <a:t> ..</a:t>
            </a:r>
          </a:p>
          <a:p>
            <a:pPr lvl="1" eaLnBrk="1" hangingPunct="1"/>
            <a:endParaRPr lang="hr-HR" altLang="sr-Latn-RS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09209"/>
            <a:ext cx="792088" cy="7920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17023"/>
            <a:ext cx="554558" cy="5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27088" y="549275"/>
            <a:ext cx="3744912" cy="2519363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098550" y="1628775"/>
            <a:ext cx="3328988" cy="2873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764402" y="502386"/>
            <a:ext cx="40338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b="1"/>
              <a:t>Program</a:t>
            </a:r>
            <a:r>
              <a:rPr lang="hr-HR" altLang="sr-Latn-RS"/>
              <a:t> je </a:t>
            </a:r>
            <a:r>
              <a:rPr lang="hr-HR" altLang="sr-Latn-RS" b="1"/>
              <a:t>niz</a:t>
            </a:r>
            <a:r>
              <a:rPr lang="hr-HR" altLang="sr-Latn-RS"/>
              <a:t> </a:t>
            </a:r>
            <a:r>
              <a:rPr lang="hr-HR" altLang="sr-Latn-RS" b="1"/>
              <a:t>naredbi</a:t>
            </a:r>
            <a:r>
              <a:rPr lang="hr-HR" altLang="sr-Latn-RS"/>
              <a:t> koje se izvode točno </a:t>
            </a:r>
            <a:r>
              <a:rPr lang="hr-HR" altLang="sr-Latn-RS" b="1"/>
              <a:t>određenim</a:t>
            </a:r>
            <a:r>
              <a:rPr lang="hr-HR" altLang="sr-Latn-RS"/>
              <a:t> </a:t>
            </a:r>
            <a:r>
              <a:rPr lang="hr-HR" altLang="sr-Latn-RS" b="1"/>
              <a:t>redom</a:t>
            </a:r>
            <a:r>
              <a:rPr lang="hr-HR" altLang="sr-Latn-RS"/>
              <a:t> nakon čijeg </a:t>
            </a:r>
            <a:r>
              <a:rPr lang="hr-HR" altLang="sr-Latn-RS" b="1"/>
              <a:t>izvršavanja</a:t>
            </a:r>
            <a:r>
              <a:rPr lang="hr-HR" altLang="sr-Latn-RS"/>
              <a:t> dobivamo određeni </a:t>
            </a:r>
            <a:r>
              <a:rPr lang="hr-HR" altLang="sr-Latn-RS" b="1"/>
              <a:t>rezultat</a:t>
            </a:r>
            <a:r>
              <a:rPr lang="hr-HR" altLang="sr-Latn-RS"/>
              <a:t>. </a:t>
            </a:r>
          </a:p>
          <a:p>
            <a:pPr algn="ctr" eaLnBrk="1" hangingPunct="1"/>
            <a:endParaRPr lang="hr-HR" altLang="sr-Latn-R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58888" y="765175"/>
            <a:ext cx="28257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 err="1">
                <a:solidFill>
                  <a:srgbClr val="3333CC"/>
                </a:solidFill>
              </a:rPr>
              <a:t>include</a:t>
            </a:r>
            <a:r>
              <a:rPr lang="hr-HR" altLang="sr-Latn-RS" b="1" dirty="0">
                <a:solidFill>
                  <a:srgbClr val="3333CC"/>
                </a:solidFill>
              </a:rPr>
              <a:t> &lt;</a:t>
            </a:r>
            <a:r>
              <a:rPr lang="hr-HR" altLang="sr-Latn-RS" b="1" dirty="0" err="1">
                <a:solidFill>
                  <a:srgbClr val="3333CC"/>
                </a:solidFill>
              </a:rPr>
              <a:t>stdio.h</a:t>
            </a:r>
            <a:r>
              <a:rPr lang="hr-HR" altLang="sr-Latn-RS" b="1" dirty="0">
                <a:solidFill>
                  <a:srgbClr val="3333CC"/>
                </a:solidFill>
              </a:rPr>
              <a:t>&gt;</a:t>
            </a:r>
          </a:p>
          <a:p>
            <a:pPr eaLnBrk="1" hangingPunct="1"/>
            <a:r>
              <a:rPr lang="hr-HR" altLang="sr-Latn-RS" b="1" dirty="0" err="1">
                <a:solidFill>
                  <a:srgbClr val="3333CC"/>
                </a:solidFill>
              </a:rPr>
              <a:t>void</a:t>
            </a:r>
            <a:r>
              <a:rPr lang="hr-HR" altLang="sr-Latn-RS" b="1" dirty="0">
                <a:solidFill>
                  <a:srgbClr val="3333CC"/>
                </a:solidFill>
              </a:rPr>
              <a:t> </a:t>
            </a:r>
            <a:r>
              <a:rPr lang="hr-HR" altLang="sr-Latn-RS" b="1" dirty="0" err="1">
                <a:solidFill>
                  <a:srgbClr val="3333CC"/>
                </a:solidFill>
              </a:rPr>
              <a:t>main</a:t>
            </a:r>
            <a:r>
              <a:rPr lang="hr-HR" altLang="sr-Latn-RS" b="1" dirty="0">
                <a:solidFill>
                  <a:srgbClr val="3333CC"/>
                </a:solidFill>
              </a:rPr>
              <a:t> () {</a:t>
            </a:r>
          </a:p>
          <a:p>
            <a:pPr eaLnBrk="1" hangingPunct="1"/>
            <a:r>
              <a:rPr lang="hr-HR" altLang="sr-Latn-RS" b="1" dirty="0" err="1">
                <a:solidFill>
                  <a:srgbClr val="3333CC"/>
                </a:solidFill>
              </a:rPr>
              <a:t>int</a:t>
            </a:r>
            <a:r>
              <a:rPr lang="hr-HR" altLang="sr-Latn-RS" b="1" dirty="0">
                <a:solidFill>
                  <a:srgbClr val="3333CC"/>
                </a:solidFill>
              </a:rPr>
              <a:t> </a:t>
            </a:r>
            <a:r>
              <a:rPr lang="hr-HR" altLang="sr-Latn-RS" b="1" dirty="0" err="1">
                <a:solidFill>
                  <a:srgbClr val="3333CC"/>
                </a:solidFill>
              </a:rPr>
              <a:t>a,b,c</a:t>
            </a:r>
            <a:r>
              <a:rPr lang="hr-HR" altLang="sr-Latn-RS" b="1" dirty="0">
                <a:solidFill>
                  <a:srgbClr val="3333CC"/>
                </a:solidFill>
              </a:rPr>
              <a:t>;</a:t>
            </a:r>
          </a:p>
          <a:p>
            <a:pPr eaLnBrk="1" hangingPunct="1"/>
            <a:r>
              <a:rPr lang="hr-HR" altLang="sr-Latn-RS" b="1" dirty="0" err="1">
                <a:solidFill>
                  <a:srgbClr val="3333CC"/>
                </a:solidFill>
              </a:rPr>
              <a:t>scanf</a:t>
            </a:r>
            <a:r>
              <a:rPr lang="hr-HR" altLang="sr-Latn-RS" b="1" dirty="0">
                <a:solidFill>
                  <a:srgbClr val="3333CC"/>
                </a:solidFill>
              </a:rPr>
              <a:t> ("%</a:t>
            </a:r>
            <a:r>
              <a:rPr lang="hr-HR" altLang="sr-Latn-RS" b="1" dirty="0" err="1">
                <a:solidFill>
                  <a:srgbClr val="3333CC"/>
                </a:solidFill>
              </a:rPr>
              <a:t>d,%d",&amp;a</a:t>
            </a:r>
            <a:r>
              <a:rPr lang="hr-HR" altLang="sr-Latn-RS" b="1" dirty="0">
                <a:solidFill>
                  <a:srgbClr val="3333CC"/>
                </a:solidFill>
              </a:rPr>
              <a:t>, &amp;b);</a:t>
            </a:r>
          </a:p>
          <a:p>
            <a:pPr eaLnBrk="1" hangingPunct="1"/>
            <a:r>
              <a:rPr lang="hr-HR" altLang="sr-Latn-RS" b="1" dirty="0">
                <a:solidFill>
                  <a:srgbClr val="3333CC"/>
                </a:solidFill>
              </a:rPr>
              <a:t>z=</a:t>
            </a:r>
            <a:r>
              <a:rPr lang="hr-HR" altLang="sr-Latn-RS" b="1" dirty="0" err="1">
                <a:solidFill>
                  <a:srgbClr val="3333CC"/>
                </a:solidFill>
              </a:rPr>
              <a:t>a+b</a:t>
            </a:r>
            <a:r>
              <a:rPr lang="hr-HR" altLang="sr-Latn-RS" b="1" dirty="0">
                <a:solidFill>
                  <a:srgbClr val="3333CC"/>
                </a:solidFill>
              </a:rPr>
              <a:t>;</a:t>
            </a:r>
          </a:p>
          <a:p>
            <a:pPr eaLnBrk="1" hangingPunct="1"/>
            <a:r>
              <a:rPr lang="hr-HR" altLang="sr-Latn-RS" b="1" dirty="0" err="1">
                <a:solidFill>
                  <a:srgbClr val="3333CC"/>
                </a:solidFill>
              </a:rPr>
              <a:t>printf</a:t>
            </a:r>
            <a:r>
              <a:rPr lang="hr-HR" altLang="sr-Latn-RS" b="1" dirty="0">
                <a:solidFill>
                  <a:srgbClr val="3333CC"/>
                </a:solidFill>
              </a:rPr>
              <a:t> ("%d", z);</a:t>
            </a:r>
          </a:p>
          <a:p>
            <a:pPr eaLnBrk="1" hangingPunct="1"/>
            <a:r>
              <a:rPr lang="hr-HR" altLang="sr-Latn-RS" b="1" dirty="0">
                <a:solidFill>
                  <a:srgbClr val="3333CC"/>
                </a:solidFill>
              </a:rPr>
              <a:t>} 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643438" y="1990725"/>
            <a:ext cx="41783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dirty="0"/>
              <a:t>Temeljni element programa je </a:t>
            </a:r>
            <a:r>
              <a:rPr lang="hr-HR" altLang="sr-Latn-RS" b="1" dirty="0"/>
              <a:t>naredba.</a:t>
            </a:r>
            <a:r>
              <a:rPr lang="hr-HR" altLang="sr-Latn-RS" dirty="0"/>
              <a:t> </a:t>
            </a:r>
          </a:p>
          <a:p>
            <a:pPr algn="ctr" eaLnBrk="1" hangingPunct="1"/>
            <a:r>
              <a:rPr lang="hr-HR" altLang="sr-Latn-RS" dirty="0"/>
              <a:t>Naredbama se točno opisuje </a:t>
            </a:r>
            <a:r>
              <a:rPr lang="hr-HR" altLang="sr-Latn-RS" i="1" dirty="0"/>
              <a:t>što i kako</a:t>
            </a:r>
            <a:r>
              <a:rPr lang="hr-HR" altLang="sr-Latn-RS" dirty="0"/>
              <a:t> računalo treba raditi. </a:t>
            </a:r>
          </a:p>
          <a:p>
            <a:pPr algn="ctr" eaLnBrk="1" hangingPunct="1"/>
            <a:endParaRPr lang="hr-HR" altLang="sr-Latn-RS" sz="800" dirty="0"/>
          </a:p>
          <a:p>
            <a:pPr algn="ctr" eaLnBrk="1" hangingPunct="1"/>
            <a:r>
              <a:rPr lang="hr-HR" altLang="sr-Latn-RS" dirty="0"/>
              <a:t>Naredba predstavlja nalog računalu za izvršenje određene radnje.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059113" y="3991293"/>
            <a:ext cx="51847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dirty="0"/>
              <a:t>Programe pišu stručnjaci – </a:t>
            </a:r>
            <a:r>
              <a:rPr lang="hr-HR" altLang="sr-Latn-RS" b="1" dirty="0" smtClean="0"/>
              <a:t>programeri</a:t>
            </a:r>
          </a:p>
          <a:p>
            <a:pPr algn="ctr" eaLnBrk="1" hangingPunct="1"/>
            <a:r>
              <a:rPr lang="hr-HR" altLang="sr-Latn-RS" b="1" dirty="0"/>
              <a:t>Programski jezik</a:t>
            </a:r>
            <a:r>
              <a:rPr lang="hr-HR" altLang="sr-Latn-RS" dirty="0"/>
              <a:t> je skup ključnih riječi i pravila za njihovo korištenje koje “razumije” računalo</a:t>
            </a:r>
            <a:r>
              <a:rPr lang="hr-HR" altLang="sr-Latn-RS" dirty="0" smtClean="0"/>
              <a:t>.</a:t>
            </a:r>
            <a:endParaRPr lang="hr-HR" altLang="sr-Latn-RS" dirty="0"/>
          </a:p>
          <a:p>
            <a:pPr algn="ctr" eaLnBrk="1" hangingPunct="1"/>
            <a:r>
              <a:rPr lang="hr-HR" altLang="sr-Latn-RS" dirty="0"/>
              <a:t>Postupak nastajanja programa naziva se </a:t>
            </a:r>
            <a:r>
              <a:rPr lang="hr-HR" altLang="sr-Latn-RS" b="1" dirty="0"/>
              <a:t>programiranje</a:t>
            </a:r>
            <a:r>
              <a:rPr lang="hr-HR" altLang="sr-Latn-RS" dirty="0"/>
              <a:t>.</a:t>
            </a:r>
          </a:p>
        </p:txBody>
      </p:sp>
      <p:pic>
        <p:nvPicPr>
          <p:cNvPr id="13327" name="Picture 15" descr="programiranje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856038"/>
            <a:ext cx="1092200" cy="1308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19" grpId="0" animBg="1"/>
      <p:bldP spid="13316" grpId="0"/>
      <p:bldP spid="13317" grpId="0"/>
      <p:bldP spid="13322" grpId="0"/>
      <p:bldP spid="133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4213" y="549275"/>
            <a:ext cx="496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000">
                <a:cs typeface="Times New Roman" panose="02020603050405020304" pitchFamily="18" charset="0"/>
              </a:rPr>
              <a:t>Program zapisan u višem programskom jeziku naziva se </a:t>
            </a:r>
            <a:endParaRPr lang="hr-HR" altLang="sr-Latn-RS" sz="2000"/>
          </a:p>
          <a:p>
            <a:pPr algn="ctr" eaLnBrk="1" hangingPunct="1"/>
            <a:r>
              <a:rPr lang="hr-HR" altLang="sr-Latn-RS" sz="2000" b="1">
                <a:cs typeface="Times New Roman" panose="02020603050405020304" pitchFamily="18" charset="0"/>
              </a:rPr>
              <a:t>izvorni program </a:t>
            </a:r>
            <a:r>
              <a:rPr lang="hr-HR" altLang="sr-Latn-RS" sz="2000" i="1">
                <a:cs typeface="Times New Roman" panose="02020603050405020304" pitchFamily="18" charset="0"/>
              </a:rPr>
              <a:t>(source code)</a:t>
            </a:r>
            <a:r>
              <a:rPr lang="hr-HR" altLang="sr-Latn-RS" sz="2000">
                <a:cs typeface="Times New Roman" panose="02020603050405020304" pitchFamily="18" charset="0"/>
              </a:rPr>
              <a:t>.</a:t>
            </a:r>
            <a:endParaRPr lang="hr-HR" altLang="sr-Latn-RS" sz="200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011863" y="831949"/>
            <a:ext cx="2665412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sr-Latn-RS" sz="1400" dirty="0" smtClean="0">
                <a:cs typeface="Times New Roman" panose="02020603050405020304" pitchFamily="18" charset="0"/>
              </a:rPr>
              <a:t>C</a:t>
            </a:r>
            <a:r>
              <a:rPr lang="en-AU" altLang="sr-Latn-RS" sz="1400" dirty="0">
                <a:cs typeface="Times New Roman" panose="02020603050405020304" pitchFamily="18" charset="0"/>
              </a:rPr>
              <a:t>++ </a:t>
            </a:r>
            <a:r>
              <a:rPr lang="hr-HR" altLang="sr-Latn-RS" sz="1400" dirty="0"/>
              <a:t>-</a:t>
            </a:r>
            <a:r>
              <a:rPr lang="en-AU" altLang="sr-Latn-RS" sz="1400" dirty="0"/>
              <a:t> </a:t>
            </a:r>
            <a:r>
              <a:rPr lang="en-AU" altLang="sr-Latn-RS" sz="1400" dirty="0">
                <a:cs typeface="Times New Roman" panose="02020603050405020304" pitchFamily="18" charset="0"/>
              </a:rPr>
              <a:t>.CPP </a:t>
            </a:r>
            <a:r>
              <a:rPr lang="en-AU" altLang="sr-Latn-RS" sz="1400" dirty="0" err="1">
                <a:cs typeface="Times New Roman" panose="02020603050405020304" pitchFamily="18" charset="0"/>
              </a:rPr>
              <a:t>datoteke</a:t>
            </a:r>
            <a:endParaRPr lang="hr-HR" altLang="sr-Latn-RS" sz="1400" dirty="0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266950" y="1700213"/>
            <a:ext cx="0" cy="144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411413" y="2060575"/>
            <a:ext cx="358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b="1">
                <a:solidFill>
                  <a:srgbClr val="FF0000"/>
                </a:solidFill>
              </a:rPr>
              <a:t>JEZIČNI PREVODITELJI</a:t>
            </a:r>
          </a:p>
          <a:p>
            <a:pPr algn="ctr" eaLnBrk="1" hangingPunct="1"/>
            <a:r>
              <a:rPr lang="hr-HR" altLang="sr-Latn-RS" b="1"/>
              <a:t>prevode program u strojni jezik</a:t>
            </a:r>
          </a:p>
        </p:txBody>
      </p: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1474788" y="3213100"/>
            <a:ext cx="1628775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2800" kern="10">
                <a:solidFill>
                  <a:srgbClr val="FF99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010001010</a:t>
            </a:r>
          </a:p>
          <a:p>
            <a:pPr algn="ctr"/>
            <a:r>
              <a:rPr lang="hr-HR" sz="2800" kern="10">
                <a:solidFill>
                  <a:srgbClr val="FF99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100001001</a:t>
            </a:r>
          </a:p>
          <a:p>
            <a:pPr algn="ctr"/>
            <a:r>
              <a:rPr lang="hr-HR" sz="2800" kern="10">
                <a:solidFill>
                  <a:srgbClr val="FF99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100011111</a:t>
            </a:r>
          </a:p>
          <a:p>
            <a:pPr algn="ctr"/>
            <a:r>
              <a:rPr lang="hr-HR" sz="2800" kern="10">
                <a:solidFill>
                  <a:srgbClr val="FF99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000000000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083300" y="170021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</a:rPr>
              <a:t>interpreteri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083300" y="234791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</a:rPr>
              <a:t>kompajleri</a:t>
            </a:r>
          </a:p>
        </p:txBody>
      </p:sp>
      <p:sp>
        <p:nvSpPr>
          <p:cNvPr id="22541" name="AutoShape 13"/>
          <p:cNvSpPr>
            <a:spLocks/>
          </p:cNvSpPr>
          <p:nvPr/>
        </p:nvSpPr>
        <p:spPr bwMode="auto">
          <a:xfrm>
            <a:off x="6010275" y="1700213"/>
            <a:ext cx="73025" cy="1079500"/>
          </a:xfrm>
          <a:prstGeom prst="leftBrace">
            <a:avLst>
              <a:gd name="adj1" fmla="val 1231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995738" y="2846388"/>
            <a:ext cx="4392612" cy="9429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400" u="sng"/>
              <a:t>Tijekom svakog izvođenja</a:t>
            </a:r>
            <a:r>
              <a:rPr lang="hr-HR" altLang="sr-Latn-RS" sz="1400"/>
              <a:t> </a:t>
            </a:r>
            <a:r>
              <a:rPr lang="hr-HR" altLang="sr-Latn-RS" sz="1400" b="1"/>
              <a:t>interpreteri</a:t>
            </a:r>
            <a:r>
              <a:rPr lang="hr-HR" altLang="sr-Latn-RS" sz="1400"/>
              <a:t> prevode svaku naredbu izvornog programa u strojni (binarni) oblik.</a:t>
            </a:r>
            <a:r>
              <a:rPr lang="hr-HR" altLang="sr-Latn-RS" sz="1400" i="1"/>
              <a:t> </a:t>
            </a:r>
          </a:p>
          <a:p>
            <a:pPr eaLnBrk="1" hangingPunct="1"/>
            <a:r>
              <a:rPr lang="hr-HR" altLang="sr-Latn-RS" sz="1400" i="1"/>
              <a:t>(primjer BASIC-a)</a:t>
            </a:r>
            <a:r>
              <a:rPr lang="hr-HR" altLang="sr-Latn-RS" sz="1400"/>
              <a:t> 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115616" y="4542691"/>
            <a:ext cx="6832600" cy="206210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1" dirty="0"/>
              <a:t>Kompajleri izvorni program prevode u strojni oblik </a:t>
            </a:r>
            <a:r>
              <a:rPr lang="hr-HR" altLang="sr-Latn-RS" sz="1600" dirty="0"/>
              <a:t>u posebnom postupku prevođenja (</a:t>
            </a:r>
            <a:r>
              <a:rPr lang="hr-HR" altLang="sr-Latn-RS" sz="1600" dirty="0" err="1"/>
              <a:t>kompajliranja</a:t>
            </a:r>
            <a:r>
              <a:rPr lang="hr-HR" altLang="sr-Latn-RS" sz="1600" dirty="0"/>
              <a:t>). </a:t>
            </a:r>
            <a:endParaRPr lang="hr-HR" altLang="sr-Latn-RS" sz="1600" dirty="0" smtClean="0"/>
          </a:p>
          <a:p>
            <a:pPr eaLnBrk="1" hangingPunct="1"/>
            <a:r>
              <a:rPr lang="hr-HR" altLang="sr-Latn-RS" sz="1600" dirty="0" smtClean="0"/>
              <a:t>Prevođenjem </a:t>
            </a:r>
            <a:r>
              <a:rPr lang="hr-HR" altLang="sr-Latn-RS" sz="1600" dirty="0"/>
              <a:t>izvornog programa </a:t>
            </a:r>
            <a:r>
              <a:rPr lang="hr-HR" altLang="sr-Latn-RS" sz="1600" b="1" dirty="0"/>
              <a:t>dobit ćemo datoteku objektnog k</a:t>
            </a:r>
            <a:r>
              <a:rPr lang="hr-HR" altLang="sr-Latn-RS" sz="1600" b="1" dirty="0">
                <a:cs typeface="Arial" panose="020B0604020202020204" pitchFamily="34" charset="0"/>
              </a:rPr>
              <a:t>ô</a:t>
            </a:r>
            <a:r>
              <a:rPr lang="hr-HR" altLang="sr-Latn-RS" sz="1600" b="1" dirty="0"/>
              <a:t>da (</a:t>
            </a:r>
            <a:r>
              <a:rPr lang="hr-HR" altLang="sr-Latn-RS" sz="1600" b="1" dirty="0" err="1"/>
              <a:t>object</a:t>
            </a:r>
            <a:r>
              <a:rPr lang="hr-HR" altLang="sr-Latn-RS" sz="1600" b="1" dirty="0"/>
              <a:t> </a:t>
            </a:r>
            <a:r>
              <a:rPr lang="hr-HR" altLang="sr-Latn-RS" sz="1600" b="1" dirty="0" err="1"/>
              <a:t>code</a:t>
            </a:r>
            <a:r>
              <a:rPr lang="hr-HR" altLang="sr-Latn-RS" sz="1600" b="1" dirty="0"/>
              <a:t>).</a:t>
            </a:r>
            <a:r>
              <a:rPr lang="hr-HR" altLang="sr-Latn-RS" sz="1600" dirty="0"/>
              <a:t> </a:t>
            </a:r>
            <a:endParaRPr lang="hr-HR" altLang="sr-Latn-RS" sz="1600" dirty="0" smtClean="0"/>
          </a:p>
          <a:p>
            <a:pPr eaLnBrk="1" hangingPunct="1"/>
            <a:r>
              <a:rPr lang="hr-HR" altLang="sr-Latn-RS" sz="1600" b="1" dirty="0" smtClean="0"/>
              <a:t>Povezivanjem </a:t>
            </a:r>
            <a:r>
              <a:rPr lang="hr-HR" altLang="sr-Latn-RS" sz="1600" b="1" dirty="0"/>
              <a:t>objektnog k</a:t>
            </a:r>
            <a:r>
              <a:rPr lang="hr-HR" altLang="sr-Latn-RS" sz="1600" b="1" dirty="0">
                <a:cs typeface="Arial" panose="020B0604020202020204" pitchFamily="34" charset="0"/>
              </a:rPr>
              <a:t>ô</a:t>
            </a:r>
            <a:r>
              <a:rPr lang="hr-HR" altLang="sr-Latn-RS" sz="1600" b="1" dirty="0"/>
              <a:t>da s već postojećim bibliotekama</a:t>
            </a:r>
            <a:r>
              <a:rPr lang="hr-HR" altLang="sr-Latn-RS" sz="1600" dirty="0"/>
              <a:t> </a:t>
            </a:r>
            <a:r>
              <a:rPr lang="hr-HR" altLang="sr-Latn-RS" sz="1600" b="1" dirty="0"/>
              <a:t>nastaje</a:t>
            </a:r>
            <a:r>
              <a:rPr lang="hr-HR" altLang="sr-Latn-RS" sz="1600" dirty="0"/>
              <a:t>  </a:t>
            </a:r>
            <a:r>
              <a:rPr lang="hr-HR" altLang="sr-Latn-RS" sz="1600" b="1" dirty="0"/>
              <a:t>izvršni program</a:t>
            </a:r>
            <a:r>
              <a:rPr lang="hr-HR" altLang="sr-Latn-RS" sz="1600" dirty="0"/>
              <a:t> (</a:t>
            </a:r>
            <a:r>
              <a:rPr lang="hr-HR" altLang="sr-Latn-RS" sz="1600" b="1" dirty="0" err="1"/>
              <a:t>EXE</a:t>
            </a:r>
            <a:r>
              <a:rPr lang="hr-HR" altLang="sr-Latn-RS" sz="1600" dirty="0" err="1"/>
              <a:t>cutable</a:t>
            </a:r>
            <a:r>
              <a:rPr lang="hr-HR" altLang="sr-Latn-RS" sz="1600" dirty="0"/>
              <a:t> program). </a:t>
            </a:r>
          </a:p>
          <a:p>
            <a:pPr eaLnBrk="1" hangingPunct="1"/>
            <a:r>
              <a:rPr lang="hr-HR" altLang="sr-Latn-RS" sz="1600" dirty="0"/>
              <a:t>Za pokretanje programa na bilo kojem računalu dovoljna je njegova izvršna verzija. </a:t>
            </a:r>
            <a:endParaRPr lang="hr-HR" altLang="sr-Latn-RS" sz="1600" i="1" dirty="0"/>
          </a:p>
        </p:txBody>
      </p:sp>
      <p:sp>
        <p:nvSpPr>
          <p:cNvPr id="22545" name="WordArt 17"/>
          <p:cNvSpPr>
            <a:spLocks noChangeArrowheads="1" noChangeShapeType="1" noTextEdit="1"/>
          </p:cNvSpPr>
          <p:nvPr/>
        </p:nvSpPr>
        <p:spPr bwMode="auto">
          <a:xfrm>
            <a:off x="1619250" y="2060575"/>
            <a:ext cx="1905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animBg="1"/>
      <p:bldP spid="22537" grpId="0"/>
      <p:bldP spid="22539" grpId="0"/>
      <p:bldP spid="22540" grpId="0"/>
      <p:bldP spid="22541" grpId="0" animBg="1"/>
      <p:bldP spid="22542" grpId="0" animBg="1"/>
      <p:bldP spid="225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89419" y="1904471"/>
            <a:ext cx="727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dirty="0" smtClean="0"/>
              <a:t>Razvoj </a:t>
            </a:r>
            <a:r>
              <a:rPr lang="hr-HR" altLang="sr-Latn-RS" dirty="0"/>
              <a:t>programskih jezika pratio je razvoj računala. 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 smtClean="0"/>
              <a:t>PROGRAMSKI JEZICI</a:t>
            </a:r>
          </a:p>
        </p:txBody>
      </p:sp>
      <p:pic>
        <p:nvPicPr>
          <p:cNvPr id="17423" name="Picture 15" descr="tu-colossu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714750"/>
            <a:ext cx="2503487" cy="1754188"/>
          </a:xfr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68313" y="2349500"/>
            <a:ext cx="5327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>
                <a:solidFill>
                  <a:srgbClr val="FF0000"/>
                </a:solidFill>
              </a:rPr>
              <a:t>Prva generacija: strojni jezici</a:t>
            </a:r>
            <a:endParaRPr lang="hr-HR" altLang="sr-Latn-RS">
              <a:solidFill>
                <a:srgbClr val="FF0000"/>
              </a:solidFill>
            </a:endParaRPr>
          </a:p>
          <a:p>
            <a:pPr algn="ctr" eaLnBrk="1" hangingPunct="1"/>
            <a:endParaRPr lang="hr-HR" altLang="sr-Latn-RS" b="1"/>
          </a:p>
          <a:p>
            <a:pPr algn="ctr" eaLnBrk="1" hangingPunct="1"/>
            <a:r>
              <a:rPr lang="hr-HR" altLang="sr-Latn-RS" b="1"/>
              <a:t>Strojni jezik</a:t>
            </a:r>
            <a:r>
              <a:rPr lang="hr-HR" altLang="sr-Latn-RS"/>
              <a:t> je binarni prikaz programa za računalo.</a:t>
            </a: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6516688" y="2492375"/>
            <a:ext cx="1628775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2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010001010</a:t>
            </a:r>
          </a:p>
          <a:p>
            <a:pPr algn="ctr"/>
            <a:r>
              <a:rPr lang="hr-HR" sz="2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100001001</a:t>
            </a:r>
          </a:p>
          <a:p>
            <a:pPr algn="ctr"/>
            <a:r>
              <a:rPr lang="hr-HR" sz="2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100011111</a:t>
            </a:r>
          </a:p>
          <a:p>
            <a:pPr algn="ctr"/>
            <a:r>
              <a:rPr lang="hr-HR" sz="2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000000000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3203575" y="4365625"/>
            <a:ext cx="52562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Blip>
                <a:blip r:embed="rId4"/>
              </a:buBlip>
            </a:pPr>
            <a:r>
              <a:rPr lang="hr-HR" altLang="sr-Latn-RS" i="1" dirty="0" smtClean="0"/>
              <a:t>programe </a:t>
            </a:r>
            <a:r>
              <a:rPr lang="hr-HR" altLang="sr-Latn-RS" i="1" dirty="0"/>
              <a:t>su uglavnom pisali konstruktori računala i oni se nisu mogli prenositi s računala na računalo</a:t>
            </a:r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</a:pPr>
            <a:r>
              <a:rPr lang="hr-HR" altLang="sr-Latn-RS" i="1" dirty="0" smtClean="0"/>
              <a:t> </a:t>
            </a:r>
            <a:r>
              <a:rPr lang="hr-HR" altLang="sr-Latn-RS" i="1" dirty="0"/>
              <a:t>vezan je uz građu računala </a:t>
            </a:r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</a:pPr>
            <a:r>
              <a:rPr lang="hr-HR" altLang="sr-Latn-RS" i="1" dirty="0" smtClean="0"/>
              <a:t>otežano </a:t>
            </a:r>
            <a:r>
              <a:rPr lang="hr-HR" altLang="sr-Latn-RS" i="1" dirty="0"/>
              <a:t>je pisanje programa </a:t>
            </a:r>
          </a:p>
          <a:p>
            <a:pPr eaLnBrk="1" hangingPunct="1">
              <a:buFont typeface="Wingdings" panose="05000000000000000000" pitchFamily="2" charset="2"/>
              <a:buBlip>
                <a:blip r:embed="rId4"/>
              </a:buBlip>
            </a:pPr>
            <a:r>
              <a:rPr lang="hr-HR" altLang="sr-Latn-RS" i="1" dirty="0"/>
              <a:t> velika je vjerojatnost pogreške pri pisanju programa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  <p:bldP spid="174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99592" y="1221402"/>
            <a:ext cx="69841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solidFill>
                  <a:srgbClr val="FF0000"/>
                </a:solidFill>
              </a:rPr>
              <a:t>Druga generacija: simbolički jezici, asembler</a:t>
            </a:r>
            <a:r>
              <a:rPr lang="hr-HR" altLang="sr-Latn-RS" dirty="0">
                <a:solidFill>
                  <a:srgbClr val="FF0000"/>
                </a:solidFill>
              </a:rPr>
              <a:t> </a:t>
            </a:r>
            <a:endParaRPr lang="hr-HR" altLang="sr-Latn-RS" dirty="0" smtClean="0">
              <a:solidFill>
                <a:srgbClr val="FF0000"/>
              </a:solidFill>
            </a:endParaRPr>
          </a:p>
          <a:p>
            <a:pPr eaLnBrk="1" hangingPunct="1"/>
            <a:endParaRPr lang="hr-HR" altLang="sr-Latn-RS" b="1" dirty="0">
              <a:solidFill>
                <a:srgbClr val="FF0000"/>
              </a:solidFill>
            </a:endParaRPr>
          </a:p>
          <a:p>
            <a:pPr eaLnBrk="1" hangingPunct="1"/>
            <a:r>
              <a:rPr lang="pl-PL" dirty="0"/>
              <a:t>Program zapisan upotrebom memonika i simboličkih </a:t>
            </a:r>
            <a:r>
              <a:rPr lang="pl-PL" dirty="0" smtClean="0"/>
              <a:t>adresa</a:t>
            </a:r>
          </a:p>
          <a:p>
            <a:pPr eaLnBrk="1" hangingPunct="1"/>
            <a:r>
              <a:rPr lang="hr-HR" altLang="sr-Latn-RS" dirty="0" smtClean="0"/>
              <a:t>I dalje je potrebno razumjeti kako računalo radi</a:t>
            </a:r>
            <a:endParaRPr lang="hr-HR" altLang="sr-Latn-RS" dirty="0"/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5940425" y="2565400"/>
            <a:ext cx="162877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2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 X,Y</a:t>
            </a:r>
          </a:p>
          <a:p>
            <a:pPr algn="ctr"/>
            <a:r>
              <a:rPr lang="hr-HR" sz="2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 X,Y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971550" y="2997200"/>
            <a:ext cx="4608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dirty="0"/>
              <a:t>“Olakšano” pisanje programa 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258888" y="3789363"/>
            <a:ext cx="67691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49263" algn="r"/>
              </a:tabLst>
              <a:defRPr/>
            </a:pPr>
            <a:endParaRPr lang="hr-HR" dirty="0">
              <a:latin typeface="Arial" charset="0"/>
            </a:endParaRPr>
          </a:p>
          <a:p>
            <a:pPr algn="ctr">
              <a:tabLst>
                <a:tab pos="449263" algn="r"/>
              </a:tabLst>
              <a:defRPr/>
            </a:pPr>
            <a:r>
              <a:rPr lang="hr-HR" dirty="0">
                <a:latin typeface="Arial" charset="0"/>
              </a:rPr>
              <a:t>Za vrijeme izvođenja programa memorija može primiti samo niz nula i jedinica. </a:t>
            </a:r>
          </a:p>
          <a:p>
            <a:pPr algn="ctr">
              <a:tabLst>
                <a:tab pos="449263" algn="r"/>
              </a:tabLst>
              <a:defRPr/>
            </a:pPr>
            <a:r>
              <a:rPr lang="hr-HR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Stoga se</a:t>
            </a:r>
          </a:p>
          <a:p>
            <a:pPr algn="ctr">
              <a:tabLst>
                <a:tab pos="449263" algn="r"/>
              </a:tabLst>
              <a:defRPr/>
            </a:pPr>
            <a:r>
              <a:rPr lang="hr-HR" dirty="0">
                <a:latin typeface="Arial" charset="0"/>
              </a:rPr>
              <a:t> </a:t>
            </a:r>
            <a:r>
              <a:rPr lang="hr-HR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svaka naredba asemblerskog jezika prije izvođenja prevodi u strojnu naredbu</a:t>
            </a:r>
            <a:r>
              <a:rPr lang="hr-HR" dirty="0">
                <a:latin typeface="Arial" charset="0"/>
              </a:rPr>
              <a:t>. </a:t>
            </a:r>
          </a:p>
          <a:p>
            <a:pPr eaLnBrk="0" hangingPunct="0">
              <a:tabLst>
                <a:tab pos="449263" algn="r"/>
              </a:tabLst>
              <a:defRPr/>
            </a:pPr>
            <a:endParaRPr lang="hr-H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4" grpId="0"/>
      <p:bldP spid="194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63662" y="1135777"/>
            <a:ext cx="69119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solidFill>
                  <a:srgbClr val="FF0000"/>
                </a:solidFill>
              </a:rPr>
              <a:t>Treća generacija: viši programski </a:t>
            </a:r>
            <a:r>
              <a:rPr lang="hr-HR" altLang="sr-Latn-RS" b="1" dirty="0" smtClean="0">
                <a:solidFill>
                  <a:srgbClr val="FF0000"/>
                </a:solidFill>
              </a:rPr>
              <a:t>jezici</a:t>
            </a:r>
          </a:p>
          <a:p>
            <a:pPr eaLnBrk="1" hangingPunct="1"/>
            <a:endParaRPr lang="hr-HR" altLang="sr-Latn-RS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hr-HR" altLang="sr-Latn-RS" b="1" dirty="0"/>
              <a:t>U </a:t>
            </a:r>
            <a:r>
              <a:rPr lang="hr-HR" altLang="sr-Latn-RS" sz="1600" b="1" dirty="0"/>
              <a:t>višim programskim jezicima više naredbi strojnog ili asemblerskog jezika zamjenjuje se jednom naredbom višeg programskog jezika. Programer ne treba poznavati građu računala, a isti se program može pokrenuti na različitim modelima računala.</a:t>
            </a:r>
            <a:r>
              <a:rPr lang="hr-HR" altLang="sr-Latn-RS" b="1" dirty="0"/>
              <a:t> </a:t>
            </a:r>
          </a:p>
          <a:p>
            <a:pPr algn="ctr" eaLnBrk="1" hangingPunct="1"/>
            <a:endParaRPr lang="hr-HR" altLang="sr-Latn-RS" b="1" dirty="0"/>
          </a:p>
          <a:p>
            <a:pPr algn="ctr" eaLnBrk="1" hangingPunct="1"/>
            <a:r>
              <a:rPr lang="hr-HR" altLang="sr-Latn-RS" sz="2000" b="1" dirty="0">
                <a:solidFill>
                  <a:srgbClr val="3333CC"/>
                </a:solidFill>
              </a:rPr>
              <a:t>FORTRAN</a:t>
            </a:r>
            <a:r>
              <a:rPr lang="hr-HR" altLang="sr-Latn-RS" sz="2000" b="1" dirty="0"/>
              <a:t>, ALGOL, COBOL, PL/1, Ada, LISP, PROLOG </a:t>
            </a:r>
            <a:r>
              <a:rPr lang="hr-HR" altLang="sr-Latn-RS" sz="2000" b="1" dirty="0">
                <a:solidFill>
                  <a:srgbClr val="3333CC"/>
                </a:solidFill>
              </a:rPr>
              <a:t>BASIC </a:t>
            </a:r>
            <a:r>
              <a:rPr lang="hr-HR" altLang="sr-Latn-RS" sz="2000" b="1" dirty="0"/>
              <a:t>(QBASIC), </a:t>
            </a:r>
            <a:r>
              <a:rPr lang="hr-HR" altLang="sr-Latn-RS" sz="2000" b="1" dirty="0">
                <a:solidFill>
                  <a:srgbClr val="3333CC"/>
                </a:solidFill>
              </a:rPr>
              <a:t>LOGO</a:t>
            </a:r>
            <a:r>
              <a:rPr lang="hr-HR" altLang="sr-Latn-RS" sz="2000" b="1" dirty="0"/>
              <a:t>,</a:t>
            </a:r>
            <a:r>
              <a:rPr lang="hr-HR" altLang="sr-Latn-RS" sz="2000" b="1" dirty="0">
                <a:solidFill>
                  <a:srgbClr val="3333CC"/>
                </a:solidFill>
              </a:rPr>
              <a:t> Pascal</a:t>
            </a:r>
            <a:r>
              <a:rPr lang="hr-HR" altLang="sr-Latn-RS" sz="2000" b="1" dirty="0"/>
              <a:t>,</a:t>
            </a:r>
            <a:r>
              <a:rPr lang="hr-HR" altLang="sr-Latn-RS" sz="2000" b="1" dirty="0">
                <a:solidFill>
                  <a:srgbClr val="3333CC"/>
                </a:solidFill>
              </a:rPr>
              <a:t> C (C</a:t>
            </a:r>
            <a:r>
              <a:rPr lang="hr-HR" altLang="sr-Latn-RS" sz="2000" b="1" dirty="0" smtClean="0">
                <a:solidFill>
                  <a:srgbClr val="3333CC"/>
                </a:solidFill>
              </a:rPr>
              <a:t>++), </a:t>
            </a:r>
            <a:r>
              <a:rPr lang="hr-HR" altLang="sr-Latn-RS" sz="2000" b="1" dirty="0" err="1" smtClean="0">
                <a:solidFill>
                  <a:srgbClr val="3333CC"/>
                </a:solidFill>
              </a:rPr>
              <a:t>Python</a:t>
            </a:r>
            <a:endParaRPr lang="hr-HR" altLang="sr-Latn-RS" sz="2000" dirty="0">
              <a:solidFill>
                <a:srgbClr val="3333CC"/>
              </a:solidFill>
            </a:endParaRP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539750" y="3730625"/>
            <a:ext cx="1647825" cy="1568450"/>
          </a:xfrm>
          <a:prstGeom prst="rect">
            <a:avLst/>
          </a:prstGeom>
          <a:noFill/>
          <a:ln w="9525">
            <a:pattFill prst="smGrid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/>
              <a:t>TO ZBROJI</a:t>
            </a:r>
          </a:p>
          <a:p>
            <a:pPr eaLnBrk="1" hangingPunct="1"/>
            <a:r>
              <a:rPr lang="hr-HR" altLang="sr-Latn-RS" sz="1600"/>
              <a:t>MAKE “A READ</a:t>
            </a:r>
          </a:p>
          <a:p>
            <a:pPr eaLnBrk="1" hangingPunct="1"/>
            <a:r>
              <a:rPr lang="hr-HR" altLang="sr-Latn-RS" sz="1600"/>
              <a:t>MAKE “B READ</a:t>
            </a:r>
          </a:p>
          <a:p>
            <a:pPr eaLnBrk="1" hangingPunct="1"/>
            <a:r>
              <a:rPr lang="hr-HR" altLang="sr-Latn-RS" sz="1600"/>
              <a:t>MAKE “Z :A+:B</a:t>
            </a:r>
          </a:p>
          <a:p>
            <a:pPr eaLnBrk="1" hangingPunct="1"/>
            <a:r>
              <a:rPr lang="hr-HR" altLang="sr-Latn-RS" sz="1600"/>
              <a:t>PR :Z</a:t>
            </a:r>
          </a:p>
          <a:p>
            <a:pPr eaLnBrk="1" hangingPunct="1"/>
            <a:r>
              <a:rPr lang="hr-HR" altLang="sr-Latn-RS" sz="1600"/>
              <a:t>END 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2411413" y="3721100"/>
            <a:ext cx="993775" cy="1323975"/>
          </a:xfrm>
          <a:prstGeom prst="rect">
            <a:avLst/>
          </a:prstGeom>
          <a:noFill/>
          <a:ln w="9525">
            <a:pattFill prst="smGrid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/>
              <a:t>INPUT A</a:t>
            </a:r>
          </a:p>
          <a:p>
            <a:pPr eaLnBrk="1" hangingPunct="1"/>
            <a:r>
              <a:rPr lang="hr-HR" altLang="sr-Latn-RS" sz="1600"/>
              <a:t>INPUT B</a:t>
            </a:r>
          </a:p>
          <a:p>
            <a:pPr eaLnBrk="1" hangingPunct="1"/>
            <a:r>
              <a:rPr lang="hr-HR" altLang="sr-Latn-RS" sz="1600"/>
              <a:t>Z=A+B</a:t>
            </a:r>
          </a:p>
          <a:p>
            <a:pPr eaLnBrk="1" hangingPunct="1"/>
            <a:r>
              <a:rPr lang="hr-HR" altLang="sr-Latn-RS" sz="1600"/>
              <a:t>PRINT Z</a:t>
            </a:r>
          </a:p>
          <a:p>
            <a:pPr eaLnBrk="1" hangingPunct="1"/>
            <a:r>
              <a:rPr lang="hr-HR" altLang="sr-Latn-RS" sz="1600"/>
              <a:t>END </a:t>
            </a:r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3635375" y="3621088"/>
            <a:ext cx="1665288" cy="2057400"/>
          </a:xfrm>
          <a:prstGeom prst="rect">
            <a:avLst/>
          </a:prstGeom>
          <a:noFill/>
          <a:ln w="9525">
            <a:pattFill prst="smGrid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/>
              <a:t>program </a:t>
            </a:r>
            <a:r>
              <a:rPr lang="hr-HR" altLang="sr-Latn-RS" sz="1600" b="1"/>
              <a:t>zbroji</a:t>
            </a:r>
            <a:r>
              <a:rPr lang="hr-HR" altLang="sr-Latn-RS" sz="1600"/>
              <a:t>;</a:t>
            </a:r>
          </a:p>
          <a:p>
            <a:pPr eaLnBrk="1" hangingPunct="1"/>
            <a:r>
              <a:rPr lang="hr-HR" altLang="sr-Latn-RS" sz="1600"/>
              <a:t>var a, b: integer;</a:t>
            </a:r>
          </a:p>
          <a:p>
            <a:pPr eaLnBrk="1" hangingPunct="1"/>
            <a:r>
              <a:rPr lang="hr-HR" altLang="sr-Latn-RS" sz="1600"/>
              <a:t>begin</a:t>
            </a:r>
          </a:p>
          <a:p>
            <a:pPr lvl="1" eaLnBrk="1" hangingPunct="1"/>
            <a:r>
              <a:rPr lang="hr-HR" altLang="sr-Latn-RS" sz="1600"/>
              <a:t>readln (a);</a:t>
            </a:r>
          </a:p>
          <a:p>
            <a:pPr lvl="1" eaLnBrk="1" hangingPunct="1"/>
            <a:r>
              <a:rPr lang="hr-HR" altLang="sr-Latn-RS" sz="1600"/>
              <a:t>readln (b);</a:t>
            </a:r>
          </a:p>
          <a:p>
            <a:pPr lvl="1" eaLnBrk="1" hangingPunct="1"/>
            <a:r>
              <a:rPr lang="hr-HR" altLang="sr-Latn-RS" sz="1600"/>
              <a:t>z:=a+b;</a:t>
            </a:r>
          </a:p>
          <a:p>
            <a:pPr eaLnBrk="1" hangingPunct="1"/>
            <a:r>
              <a:rPr lang="hr-HR" altLang="sr-Latn-RS" sz="1600"/>
              <a:t>writeln (z);</a:t>
            </a:r>
          </a:p>
          <a:p>
            <a:pPr eaLnBrk="1" hangingPunct="1"/>
            <a:r>
              <a:rPr lang="hr-HR" altLang="sr-Latn-RS" sz="1600"/>
              <a:t>end. </a:t>
            </a:r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5651500" y="3746500"/>
            <a:ext cx="2841625" cy="1812925"/>
          </a:xfrm>
          <a:prstGeom prst="rect">
            <a:avLst/>
          </a:prstGeom>
          <a:noFill/>
          <a:ln w="9525">
            <a:pattFill prst="smGrid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/>
              <a:t>#include &lt;stdio.h&gt;</a:t>
            </a:r>
          </a:p>
          <a:p>
            <a:pPr eaLnBrk="1" hangingPunct="1"/>
            <a:r>
              <a:rPr lang="hr-HR" altLang="sr-Latn-RS" sz="1600"/>
              <a:t>void main () {</a:t>
            </a:r>
          </a:p>
          <a:p>
            <a:pPr eaLnBrk="1" hangingPunct="1"/>
            <a:r>
              <a:rPr lang="hr-HR" altLang="sr-Latn-RS" sz="1600"/>
              <a:t>int a,b,c;</a:t>
            </a:r>
          </a:p>
          <a:p>
            <a:pPr lvl="1" eaLnBrk="1" hangingPunct="1"/>
            <a:r>
              <a:rPr lang="hr-HR" altLang="sr-Latn-RS" sz="1600"/>
              <a:t>scanf ("%d,%d",&amp;a, &amp;b);</a:t>
            </a:r>
          </a:p>
          <a:p>
            <a:pPr lvl="1" eaLnBrk="1" hangingPunct="1"/>
            <a:r>
              <a:rPr lang="hr-HR" altLang="sr-Latn-RS" sz="1600"/>
              <a:t>z=a+b;</a:t>
            </a:r>
          </a:p>
          <a:p>
            <a:pPr lvl="1" eaLnBrk="1" hangingPunct="1"/>
            <a:r>
              <a:rPr lang="hr-HR" altLang="sr-Latn-RS" sz="1600"/>
              <a:t>printf ("%d", z);</a:t>
            </a:r>
          </a:p>
          <a:p>
            <a:pPr eaLnBrk="1" hangingPunct="1"/>
            <a:r>
              <a:rPr lang="hr-HR" altLang="sr-Latn-RS" sz="1600"/>
              <a:t>} </a:t>
            </a:r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4572000" y="6021388"/>
            <a:ext cx="244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000">
                <a:solidFill>
                  <a:srgbClr val="FF0000"/>
                </a:solidFill>
              </a:rPr>
              <a:t>Proceduralni jezici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525" grpId="0" animBg="1"/>
      <p:bldP spid="20526" grpId="0" animBg="1"/>
      <p:bldP spid="20527" grpId="0" animBg="1"/>
      <p:bldP spid="20528" grpId="0" animBg="1"/>
      <p:bldP spid="20529" grpId="0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630</TotalTime>
  <Words>1082</Words>
  <Application>Microsoft Office PowerPoint</Application>
  <PresentationFormat>Prikaz na zaslonu (4:3)</PresentationFormat>
  <Paragraphs>187</Paragraphs>
  <Slides>20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Wingdings</vt:lpstr>
      <vt:lpstr>Retrospektiva</vt:lpstr>
      <vt:lpstr> Osnove programiranja </vt:lpstr>
      <vt:lpstr>PowerPoint prezentacija</vt:lpstr>
      <vt:lpstr>Proces planiranja informacijskog sustava  (The Swedish agency for administrative development SAFAD, 1982) </vt:lpstr>
      <vt:lpstr>Sintaksa i semantika</vt:lpstr>
      <vt:lpstr>PowerPoint prezentacija</vt:lpstr>
      <vt:lpstr>PowerPoint prezentacija</vt:lpstr>
      <vt:lpstr>PROGRAMSKI JEZICI</vt:lpstr>
      <vt:lpstr>PowerPoint prezentacija</vt:lpstr>
      <vt:lpstr>PowerPoint prezentacija</vt:lpstr>
      <vt:lpstr>PowerPoint prezentacija</vt:lpstr>
      <vt:lpstr>Web - programiranje</vt:lpstr>
      <vt:lpstr>Objektno programiranje</vt:lpstr>
      <vt:lpstr>Objektu orijentirano programiranje</vt:lpstr>
      <vt:lpstr>Java</vt:lpstr>
      <vt:lpstr>C#</vt:lpstr>
      <vt:lpstr>Udio pojedinih jezika</vt:lpstr>
      <vt:lpstr>Algoritam</vt:lpstr>
      <vt:lpstr>Pojam i  razrada algoritma </vt:lpstr>
      <vt:lpstr>Algoritam</vt:lpstr>
      <vt:lpstr>O čemu treba voditi računa</vt:lpstr>
    </vt:vector>
  </TitlesOfParts>
  <Company>SOLID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programiranja</dc:title>
  <dc:creator>ss</dc:creator>
  <cp:lastModifiedBy>stjepan šalković</cp:lastModifiedBy>
  <cp:revision>46</cp:revision>
  <dcterms:created xsi:type="dcterms:W3CDTF">2004-12-27T08:05:49Z</dcterms:created>
  <dcterms:modified xsi:type="dcterms:W3CDTF">2017-09-06T11:21:06Z</dcterms:modified>
</cp:coreProperties>
</file>