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79" r:id="rId9"/>
    <p:sldId id="280" r:id="rId10"/>
    <p:sldId id="262" r:id="rId11"/>
    <p:sldId id="273" r:id="rId12"/>
    <p:sldId id="264" r:id="rId13"/>
    <p:sldId id="282" r:id="rId14"/>
    <p:sldId id="281" r:id="rId15"/>
    <p:sldId id="283" r:id="rId16"/>
    <p:sldId id="274" r:id="rId17"/>
    <p:sldId id="267" r:id="rId18"/>
    <p:sldId id="285" r:id="rId19"/>
    <p:sldId id="287" r:id="rId20"/>
    <p:sldId id="275" r:id="rId21"/>
    <p:sldId id="266" r:id="rId22"/>
    <p:sldId id="268" r:id="rId23"/>
    <p:sldId id="277" r:id="rId24"/>
    <p:sldId id="278" r:id="rId25"/>
    <p:sldId id="270" r:id="rId2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76C0-66EF-45D2-95C1-49CC7E259FF1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76666-AB44-48DA-B984-6A923B82A9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785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Zapisati tekst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0346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86DE9-AC4A-4490-A9E2-E9E2F551DA2F}" type="slidenum">
              <a:rPr lang="hr-HR" smtClean="0"/>
              <a:pPr/>
              <a:t>18</a:t>
            </a:fld>
            <a:endParaRPr lang="hr-H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1549383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Ne prepisivati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0704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86DE9-AC4A-4490-A9E2-E9E2F551DA2F}" type="slidenum">
              <a:rPr lang="hr-HR" smtClean="0"/>
              <a:pPr/>
              <a:t>21</a:t>
            </a:fld>
            <a:endParaRPr lang="hr-H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r-Latn-CS" dirty="0" smtClean="0"/>
              <a:t>Ne prepisivati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Ne prepisivati – fakultativno</a:t>
            </a:r>
            <a:r>
              <a:rPr lang="hr-HR" baseline="0" dirty="0" smtClean="0"/>
              <a:t> samo ispričati ako se stigne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5534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Samo navesti alate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144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Samo</a:t>
            </a:r>
            <a:r>
              <a:rPr lang="hr-HR" baseline="0" dirty="0" smtClean="0"/>
              <a:t> navesti alat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9364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 kraj sata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416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352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Ispis manjeg</a:t>
            </a:r>
            <a:r>
              <a:rPr lang="hr-HR" baseline="0" dirty="0" smtClean="0"/>
              <a:t> broja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2929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 varijante</a:t>
            </a:r>
            <a:r>
              <a:rPr lang="hr-HR" baseline="0" dirty="0" smtClean="0"/>
              <a:t> b=a+1, te ispis a+1. Napraviti analizu u memoriji Učenici prepisuju ovaj slajd i samo crveni dio sa slijedeća 3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809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Ne</a:t>
            </a:r>
            <a:r>
              <a:rPr lang="hr-HR" baseline="0" dirty="0" smtClean="0"/>
              <a:t> treba prepisivati. Pogotovo ne cijeli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376666-AB44-48DA-B984-6A923B82A974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1807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Ne</a:t>
            </a:r>
            <a:r>
              <a:rPr lang="hr-HR" baseline="0" dirty="0" smtClean="0"/>
              <a:t> treba prepisivati. Pogotovo ne cijeli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376666-AB44-48DA-B984-6A923B82A974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332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Sad prepisati crveni tekst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238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Modul je već riješen ranije</a:t>
            </a:r>
            <a:r>
              <a:rPr lang="hr-HR" baseline="0" dirty="0" smtClean="0"/>
              <a:t> – kad je zapisivan simbol odluke. Samo treba dodati što nedostaje. Učenici to ne uoče</a:t>
            </a:r>
            <a:r>
              <a:rPr lang="hr-HR" baseline="0" dirty="0" smtClean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5205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NE prepisivati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6666-AB44-48DA-B984-6A923B82A974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782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1C3D-A5C2-4EA6-9D38-D8EE02BDA15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311E4-10E6-49DE-9851-E6A933271E2F}" type="datetimeFigureOut">
              <a:rPr lang="hr-HR" smtClean="0"/>
              <a:pPr/>
              <a:t>13.9.2017.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56CDBB-BEBE-4587-816E-E59477C5859D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cidchart.com/documents/edi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lucidchart.com/community/examples/view/41d4-66a8-4f3b57b6-93bf-1d930ace7185" TargetMode="Externa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Blok dijagram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Stjepan Šalković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Konektor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8880"/>
            <a:ext cx="4330700" cy="3777283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 smtClean="0"/>
              <a:t>točka u kojoj se spajaju linije tijeka programa ili se neka linija zbog preglednosti prekida da bi se nastavila u nekoj drugoj gdje mora postojati isti simbol s istim brojem 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516688" y="2565400"/>
            <a:ext cx="1079500" cy="11509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Yenka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35480"/>
            <a:ext cx="3106688" cy="4389120"/>
          </a:xfrm>
        </p:spPr>
        <p:txBody>
          <a:bodyPr/>
          <a:lstStyle/>
          <a:p>
            <a:r>
              <a:rPr lang="hr-HR" dirty="0" smtClean="0"/>
              <a:t>Besplatno za kućnu uporabu</a:t>
            </a:r>
          </a:p>
          <a:p>
            <a:r>
              <a:rPr lang="hr-HR" dirty="0" smtClean="0"/>
              <a:t>Moguće pratiti vrijednost varijabli (simulacija)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0" y="0"/>
            <a:ext cx="561975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96136" y="704088"/>
            <a:ext cx="2890664" cy="171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Ispis sljedbenika</a:t>
            </a: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 rot="10800000">
            <a:off x="2987675" y="1484313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hr-HR" b="1"/>
              <a:t>Početak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2987675" y="5805488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/>
              <a:t>Kraj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2916238" y="2563813"/>
            <a:ext cx="2232025" cy="865187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ulaz </a:t>
            </a:r>
            <a:r>
              <a:rPr lang="hr-HR" b="1" dirty="0"/>
              <a:t>A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3059113" y="3644900"/>
            <a:ext cx="1944687" cy="792163"/>
          </a:xfrm>
          <a:prstGeom prst="flowChart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B=A+1</a:t>
            </a:r>
            <a:endParaRPr lang="hr-HR" b="1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2916238" y="4724400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izlaz </a:t>
            </a:r>
            <a:r>
              <a:rPr lang="hr-HR" b="1" dirty="0" smtClean="0"/>
              <a:t>B</a:t>
            </a:r>
            <a:endParaRPr lang="hr-HR" b="1" dirty="0"/>
          </a:p>
        </p:txBody>
      </p:sp>
      <p:cxnSp>
        <p:nvCxnSpPr>
          <p:cNvPr id="20" name="AutoShape 15"/>
          <p:cNvCxnSpPr>
            <a:cxnSpLocks noChangeShapeType="1"/>
            <a:stCxn id="15" idx="0"/>
            <a:endCxn id="17" idx="1"/>
          </p:cNvCxnSpPr>
          <p:nvPr/>
        </p:nvCxnSpPr>
        <p:spPr bwMode="auto">
          <a:xfrm>
            <a:off x="4032250" y="21320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AutoShape 16"/>
          <p:cNvCxnSpPr>
            <a:cxnSpLocks noChangeShapeType="1"/>
            <a:stCxn id="17" idx="4"/>
            <a:endCxn id="18" idx="0"/>
          </p:cNvCxnSpPr>
          <p:nvPr/>
        </p:nvCxnSpPr>
        <p:spPr bwMode="auto">
          <a:xfrm>
            <a:off x="4032250" y="342900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17"/>
          <p:cNvCxnSpPr>
            <a:cxnSpLocks noChangeShapeType="1"/>
            <a:stCxn id="18" idx="2"/>
            <a:endCxn id="19" idx="1"/>
          </p:cNvCxnSpPr>
          <p:nvPr/>
        </p:nvCxnSpPr>
        <p:spPr bwMode="auto">
          <a:xfrm>
            <a:off x="4032250" y="4437063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18"/>
          <p:cNvCxnSpPr>
            <a:cxnSpLocks noChangeShapeType="1"/>
            <a:stCxn id="19" idx="4"/>
            <a:endCxn id="16" idx="0"/>
          </p:cNvCxnSpPr>
          <p:nvPr/>
        </p:nvCxnSpPr>
        <p:spPr bwMode="auto">
          <a:xfrm>
            <a:off x="4032250" y="558958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96136" y="704088"/>
            <a:ext cx="2890664" cy="171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Ispis sljedbenika</a:t>
            </a: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 rot="10800000">
            <a:off x="2987675" y="1484313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Početak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2987675" y="5805488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Kraj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2916238" y="2563813"/>
            <a:ext cx="2232025" cy="865187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ulaz 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2916238" y="4724400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izlaz 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A+1</a:t>
            </a:r>
            <a:endParaRPr kumimoji="0" lang="hr-HR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20" name="AutoShape 15"/>
          <p:cNvCxnSpPr>
            <a:cxnSpLocks noChangeShapeType="1"/>
            <a:stCxn id="15" idx="0"/>
            <a:endCxn id="17" idx="1"/>
          </p:cNvCxnSpPr>
          <p:nvPr/>
        </p:nvCxnSpPr>
        <p:spPr bwMode="auto">
          <a:xfrm>
            <a:off x="4032250" y="21320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AutoShape 16"/>
          <p:cNvCxnSpPr>
            <a:cxnSpLocks noChangeShapeType="1"/>
            <a:stCxn id="17" idx="4"/>
            <a:endCxn id="19" idx="1"/>
          </p:cNvCxnSpPr>
          <p:nvPr/>
        </p:nvCxnSpPr>
        <p:spPr bwMode="auto">
          <a:xfrm>
            <a:off x="4032251" y="3429000"/>
            <a:ext cx="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18"/>
          <p:cNvCxnSpPr>
            <a:cxnSpLocks noChangeShapeType="1"/>
            <a:stCxn id="19" idx="4"/>
            <a:endCxn id="16" idx="0"/>
          </p:cNvCxnSpPr>
          <p:nvPr/>
        </p:nvCxnSpPr>
        <p:spPr bwMode="auto">
          <a:xfrm>
            <a:off x="4032250" y="558958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53494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96136" y="704088"/>
            <a:ext cx="2890664" cy="171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Ispis sljedbenika</a:t>
            </a: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 rot="10800000">
            <a:off x="2987675" y="1484313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Početak</a:t>
            </a: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2987675" y="5805488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Kraj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2916238" y="2563813"/>
            <a:ext cx="2232025" cy="865187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ulaz 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3059113" y="3644900"/>
            <a:ext cx="1944687" cy="792163"/>
          </a:xfrm>
          <a:prstGeom prst="flowChart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A=</a:t>
            </a:r>
            <a:r>
              <a:rPr kumimoji="0" lang="hr-HR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+1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2916238" y="4724400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izlaz 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</a:p>
        </p:txBody>
      </p:sp>
      <p:cxnSp>
        <p:nvCxnSpPr>
          <p:cNvPr id="20" name="AutoShape 15"/>
          <p:cNvCxnSpPr>
            <a:cxnSpLocks noChangeShapeType="1"/>
            <a:stCxn id="15" idx="0"/>
            <a:endCxn id="17" idx="1"/>
          </p:cNvCxnSpPr>
          <p:nvPr/>
        </p:nvCxnSpPr>
        <p:spPr bwMode="auto">
          <a:xfrm>
            <a:off x="4032250" y="21320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AutoShape 16"/>
          <p:cNvCxnSpPr>
            <a:cxnSpLocks noChangeShapeType="1"/>
            <a:stCxn id="17" idx="4"/>
            <a:endCxn id="18" idx="0"/>
          </p:cNvCxnSpPr>
          <p:nvPr/>
        </p:nvCxnSpPr>
        <p:spPr bwMode="auto">
          <a:xfrm>
            <a:off x="4032250" y="342900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17"/>
          <p:cNvCxnSpPr>
            <a:cxnSpLocks noChangeShapeType="1"/>
            <a:stCxn id="18" idx="2"/>
            <a:endCxn id="19" idx="1"/>
          </p:cNvCxnSpPr>
          <p:nvPr/>
        </p:nvCxnSpPr>
        <p:spPr bwMode="auto">
          <a:xfrm>
            <a:off x="4032250" y="4437063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18"/>
          <p:cNvCxnSpPr>
            <a:cxnSpLocks noChangeShapeType="1"/>
            <a:stCxn id="19" idx="4"/>
            <a:endCxn id="16" idx="0"/>
          </p:cNvCxnSpPr>
          <p:nvPr/>
        </p:nvCxnSpPr>
        <p:spPr bwMode="auto">
          <a:xfrm>
            <a:off x="4032250" y="558958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97732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 rot="10800000">
            <a:off x="323528" y="4776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hr-HR" b="1"/>
              <a:t>Početak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23528" y="4325951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/>
              <a:t>Kraj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52091" y="1084276"/>
            <a:ext cx="2232025" cy="865187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ulaz </a:t>
            </a:r>
            <a:r>
              <a:rPr lang="hr-HR" b="1" dirty="0"/>
              <a:t>A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94966" y="2165363"/>
            <a:ext cx="1944687" cy="792163"/>
          </a:xfrm>
          <a:prstGeom prst="flowChart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B=A+1</a:t>
            </a:r>
            <a:endParaRPr lang="hr-HR" b="1" dirty="0"/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252091" y="3244863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izlaz </a:t>
            </a:r>
            <a:r>
              <a:rPr lang="hr-HR" b="1" dirty="0" smtClean="0"/>
              <a:t>B</a:t>
            </a:r>
            <a:endParaRPr lang="hr-HR" b="1" dirty="0"/>
          </a:p>
        </p:txBody>
      </p:sp>
      <p:cxnSp>
        <p:nvCxnSpPr>
          <p:cNvPr id="9" name="AutoShape 15"/>
          <p:cNvCxnSpPr>
            <a:cxnSpLocks noChangeShapeType="1"/>
            <a:stCxn id="4" idx="0"/>
            <a:endCxn id="6" idx="1"/>
          </p:cNvCxnSpPr>
          <p:nvPr/>
        </p:nvCxnSpPr>
        <p:spPr bwMode="auto">
          <a:xfrm>
            <a:off x="1368103" y="652476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6"/>
          <p:cNvCxnSpPr>
            <a:cxnSpLocks noChangeShapeType="1"/>
            <a:stCxn id="6" idx="4"/>
            <a:endCxn id="7" idx="0"/>
          </p:cNvCxnSpPr>
          <p:nvPr/>
        </p:nvCxnSpPr>
        <p:spPr bwMode="auto">
          <a:xfrm>
            <a:off x="1368103" y="19494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7"/>
          <p:cNvCxnSpPr>
            <a:cxnSpLocks noChangeShapeType="1"/>
            <a:stCxn id="7" idx="2"/>
            <a:endCxn id="8" idx="1"/>
          </p:cNvCxnSpPr>
          <p:nvPr/>
        </p:nvCxnSpPr>
        <p:spPr bwMode="auto">
          <a:xfrm>
            <a:off x="1368103" y="2957526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8"/>
          <p:cNvCxnSpPr>
            <a:cxnSpLocks noChangeShapeType="1"/>
            <a:stCxn id="8" idx="4"/>
            <a:endCxn id="5" idx="0"/>
          </p:cNvCxnSpPr>
          <p:nvPr/>
        </p:nvCxnSpPr>
        <p:spPr bwMode="auto">
          <a:xfrm>
            <a:off x="1368103" y="4110051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AutoShape 4"/>
          <p:cNvSpPr>
            <a:spLocks noChangeArrowheads="1"/>
          </p:cNvSpPr>
          <p:nvPr/>
        </p:nvSpPr>
        <p:spPr bwMode="auto">
          <a:xfrm rot="10800000">
            <a:off x="2771800" y="4776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Početak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2771800" y="4325951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Kraj</a:t>
            </a: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2700363" y="1084276"/>
            <a:ext cx="2232025" cy="865187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ulaz 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2700363" y="3244863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izlaz 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A+1</a:t>
            </a:r>
            <a:endParaRPr kumimoji="0" lang="hr-HR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17" name="AutoShape 15"/>
          <p:cNvCxnSpPr>
            <a:cxnSpLocks noChangeShapeType="1"/>
            <a:stCxn id="13" idx="0"/>
            <a:endCxn id="15" idx="1"/>
          </p:cNvCxnSpPr>
          <p:nvPr/>
        </p:nvCxnSpPr>
        <p:spPr bwMode="auto">
          <a:xfrm>
            <a:off x="3816375" y="652476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AutoShape 16"/>
          <p:cNvCxnSpPr>
            <a:cxnSpLocks noChangeShapeType="1"/>
            <a:stCxn id="15" idx="4"/>
            <a:endCxn id="16" idx="1"/>
          </p:cNvCxnSpPr>
          <p:nvPr/>
        </p:nvCxnSpPr>
        <p:spPr bwMode="auto">
          <a:xfrm>
            <a:off x="3816376" y="1949463"/>
            <a:ext cx="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AutoShape 18"/>
          <p:cNvCxnSpPr>
            <a:cxnSpLocks noChangeShapeType="1"/>
            <a:stCxn id="16" idx="4"/>
            <a:endCxn id="14" idx="0"/>
          </p:cNvCxnSpPr>
          <p:nvPr/>
        </p:nvCxnSpPr>
        <p:spPr bwMode="auto">
          <a:xfrm>
            <a:off x="3816375" y="4110051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AutoShape 4"/>
          <p:cNvSpPr>
            <a:spLocks noChangeArrowheads="1"/>
          </p:cNvSpPr>
          <p:nvPr/>
        </p:nvSpPr>
        <p:spPr bwMode="auto">
          <a:xfrm rot="10800000">
            <a:off x="5508104" y="4776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Početak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5508104" y="4325951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Kraj</a:t>
            </a: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5436667" y="1084276"/>
            <a:ext cx="2232025" cy="865187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ulaz 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5579542" y="2165363"/>
            <a:ext cx="1944687" cy="792163"/>
          </a:xfrm>
          <a:prstGeom prst="flowChart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A=</a:t>
            </a:r>
            <a:r>
              <a:rPr kumimoji="0" lang="hr-HR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+1</a:t>
            </a:r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>
            <a:off x="5436667" y="3244863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izlaz 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</a:p>
        </p:txBody>
      </p:sp>
      <p:cxnSp>
        <p:nvCxnSpPr>
          <p:cNvPr id="25" name="AutoShape 15"/>
          <p:cNvCxnSpPr>
            <a:cxnSpLocks noChangeShapeType="1"/>
            <a:stCxn id="20" idx="0"/>
            <a:endCxn id="22" idx="1"/>
          </p:cNvCxnSpPr>
          <p:nvPr/>
        </p:nvCxnSpPr>
        <p:spPr bwMode="auto">
          <a:xfrm>
            <a:off x="6552679" y="652476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16"/>
          <p:cNvCxnSpPr>
            <a:cxnSpLocks noChangeShapeType="1"/>
            <a:stCxn id="22" idx="4"/>
            <a:endCxn id="23" idx="0"/>
          </p:cNvCxnSpPr>
          <p:nvPr/>
        </p:nvCxnSpPr>
        <p:spPr bwMode="auto">
          <a:xfrm>
            <a:off x="6552679" y="19494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17"/>
          <p:cNvCxnSpPr>
            <a:cxnSpLocks noChangeShapeType="1"/>
            <a:stCxn id="23" idx="2"/>
            <a:endCxn id="24" idx="1"/>
          </p:cNvCxnSpPr>
          <p:nvPr/>
        </p:nvCxnSpPr>
        <p:spPr bwMode="auto">
          <a:xfrm>
            <a:off x="6552679" y="2957526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AutoShape 18"/>
          <p:cNvCxnSpPr>
            <a:cxnSpLocks noChangeShapeType="1"/>
            <a:stCxn id="24" idx="4"/>
            <a:endCxn id="21" idx="0"/>
          </p:cNvCxnSpPr>
          <p:nvPr/>
        </p:nvCxnSpPr>
        <p:spPr bwMode="auto">
          <a:xfrm>
            <a:off x="6552679" y="4110051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29" name="Tablic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441355"/>
              </p:ext>
            </p:extLst>
          </p:nvPr>
        </p:nvGraphicFramePr>
        <p:xfrm>
          <a:off x="107501" y="5405451"/>
          <a:ext cx="2376614" cy="120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5">
                  <a:extLst>
                    <a:ext uri="{9D8B030D-6E8A-4147-A177-3AD203B41FA5}">
                      <a16:colId xmlns:a16="http://schemas.microsoft.com/office/drawing/2014/main" val="2360495902"/>
                    </a:ext>
                  </a:extLst>
                </a:gridCol>
                <a:gridCol w="1008459">
                  <a:extLst>
                    <a:ext uri="{9D8B030D-6E8A-4147-A177-3AD203B41FA5}">
                      <a16:colId xmlns:a16="http://schemas.microsoft.com/office/drawing/2014/main" val="903229055"/>
                    </a:ext>
                  </a:extLst>
                </a:gridCol>
              </a:tblGrid>
              <a:tr h="400054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Memorija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Ekran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163463"/>
                  </a:ext>
                </a:extLst>
              </a:tr>
              <a:tr h="400054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A=5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5038"/>
                  </a:ext>
                </a:extLst>
              </a:tr>
              <a:tr h="400054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B=6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523205"/>
                  </a:ext>
                </a:extLst>
              </a:tr>
            </a:tbl>
          </a:graphicData>
        </a:graphic>
      </p:graphicFrame>
      <p:graphicFrame>
        <p:nvGraphicFramePr>
          <p:cNvPr id="30" name="Tablic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58475"/>
              </p:ext>
            </p:extLst>
          </p:nvPr>
        </p:nvGraphicFramePr>
        <p:xfrm>
          <a:off x="2700363" y="5405451"/>
          <a:ext cx="2376614" cy="120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5">
                  <a:extLst>
                    <a:ext uri="{9D8B030D-6E8A-4147-A177-3AD203B41FA5}">
                      <a16:colId xmlns:a16="http://schemas.microsoft.com/office/drawing/2014/main" val="2360495902"/>
                    </a:ext>
                  </a:extLst>
                </a:gridCol>
                <a:gridCol w="1008459">
                  <a:extLst>
                    <a:ext uri="{9D8B030D-6E8A-4147-A177-3AD203B41FA5}">
                      <a16:colId xmlns:a16="http://schemas.microsoft.com/office/drawing/2014/main" val="903229055"/>
                    </a:ext>
                  </a:extLst>
                </a:gridCol>
              </a:tblGrid>
              <a:tr h="400054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Memorija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Ekran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163463"/>
                  </a:ext>
                </a:extLst>
              </a:tr>
              <a:tr h="400054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A=5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5038"/>
                  </a:ext>
                </a:extLst>
              </a:tr>
              <a:tr h="400054"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523205"/>
                  </a:ext>
                </a:extLst>
              </a:tr>
            </a:tbl>
          </a:graphicData>
        </a:graphic>
      </p:graphicFrame>
      <p:graphicFrame>
        <p:nvGraphicFramePr>
          <p:cNvPr id="31" name="Tablic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774379"/>
              </p:ext>
            </p:extLst>
          </p:nvPr>
        </p:nvGraphicFramePr>
        <p:xfrm>
          <a:off x="5508104" y="5405451"/>
          <a:ext cx="2376614" cy="120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5">
                  <a:extLst>
                    <a:ext uri="{9D8B030D-6E8A-4147-A177-3AD203B41FA5}">
                      <a16:colId xmlns:a16="http://schemas.microsoft.com/office/drawing/2014/main" val="2360495902"/>
                    </a:ext>
                  </a:extLst>
                </a:gridCol>
                <a:gridCol w="1008459">
                  <a:extLst>
                    <a:ext uri="{9D8B030D-6E8A-4147-A177-3AD203B41FA5}">
                      <a16:colId xmlns:a16="http://schemas.microsoft.com/office/drawing/2014/main" val="903229055"/>
                    </a:ext>
                  </a:extLst>
                </a:gridCol>
              </a:tblGrid>
              <a:tr h="400054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Memorija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Ekran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163463"/>
                  </a:ext>
                </a:extLst>
              </a:tr>
              <a:tr h="400054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A=5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5038"/>
                  </a:ext>
                </a:extLst>
              </a:tr>
              <a:tr h="400054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A=6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523205"/>
                  </a:ext>
                </a:extLst>
              </a:tr>
            </a:tbl>
          </a:graphicData>
        </a:graphic>
      </p:graphicFrame>
      <p:cxnSp>
        <p:nvCxnSpPr>
          <p:cNvPr id="33" name="Ravni poveznik 32"/>
          <p:cNvCxnSpPr/>
          <p:nvPr/>
        </p:nvCxnSpPr>
        <p:spPr>
          <a:xfrm flipV="1">
            <a:off x="5579542" y="5877272"/>
            <a:ext cx="504626" cy="21602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7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Izradite blok dijagram koji će ispisati </a:t>
            </a:r>
            <a:r>
              <a:rPr lang="hr-HR" dirty="0" smtClean="0"/>
              <a:t>razliku većeg i manjeg broja </a:t>
            </a:r>
            <a:r>
              <a:rPr lang="hr-HR" i="1" dirty="0" smtClean="0"/>
              <a:t>(ako su jednaki također ispisati razliku)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Dijagram</a:t>
            </a:r>
            <a:r>
              <a:rPr lang="en-US" dirty="0" smtClean="0"/>
              <a:t> </a:t>
            </a:r>
            <a:r>
              <a:rPr lang="en-US" dirty="0" err="1" smtClean="0"/>
              <a:t>tijeka</a:t>
            </a:r>
            <a:r>
              <a:rPr lang="hr-HR" dirty="0" smtClean="0"/>
              <a:t> - petlja</a:t>
            </a:r>
            <a:endParaRPr lang="en-US" dirty="0" smtClean="0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3132138" y="2349500"/>
            <a:ext cx="2232025" cy="79216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dirty="0" smtClean="0">
                <a:latin typeface="Tahoma" pitchFamily="34" charset="0"/>
              </a:rPr>
              <a:t>Stajati i motriti </a:t>
            </a:r>
            <a:br>
              <a:rPr lang="hr-HR" dirty="0" smtClean="0">
                <a:latin typeface="Tahoma" pitchFamily="34" charset="0"/>
              </a:rPr>
            </a:br>
            <a:r>
              <a:rPr lang="hr-HR" dirty="0" smtClean="0">
                <a:latin typeface="Tahoma" pitchFamily="34" charset="0"/>
              </a:rPr>
              <a:t>semafor</a:t>
            </a:r>
            <a:endParaRPr lang="en-US" dirty="0" smtClean="0">
              <a:latin typeface="Tahoma" pitchFamily="34" charset="0"/>
            </a:endParaRPr>
          </a:p>
          <a:p>
            <a:endParaRPr lang="sr-Latn-CS" dirty="0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3276600" y="3357563"/>
            <a:ext cx="1943100" cy="1296987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hr-HR" dirty="0" smtClean="0">
                <a:latin typeface="Tahoma" pitchFamily="34" charset="0"/>
              </a:rPr>
              <a:t>Zeleno </a:t>
            </a:r>
          </a:p>
          <a:p>
            <a:r>
              <a:rPr lang="hr-HR" dirty="0" smtClean="0">
                <a:latin typeface="Tahoma" pitchFamily="34" charset="0"/>
              </a:rPr>
              <a:t>svjetlo?</a:t>
            </a:r>
            <a:endParaRPr lang="en-US" dirty="0" smtClean="0">
              <a:latin typeface="Tahoma" pitchFamily="34" charset="0"/>
            </a:endParaRPr>
          </a:p>
        </p:txBody>
      </p:sp>
      <p:cxnSp>
        <p:nvCxnSpPr>
          <p:cNvPr id="35845" name="AutoShape 5"/>
          <p:cNvCxnSpPr>
            <a:cxnSpLocks noChangeShapeType="1"/>
            <a:stCxn id="35843" idx="2"/>
            <a:endCxn id="35844" idx="0"/>
          </p:cNvCxnSpPr>
          <p:nvPr/>
        </p:nvCxnSpPr>
        <p:spPr bwMode="auto">
          <a:xfrm>
            <a:off x="4248150" y="31416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3563938" y="1628775"/>
            <a:ext cx="1368425" cy="360363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Latn-CS" dirty="0" smtClean="0"/>
              <a:t>Početak</a:t>
            </a:r>
            <a:endParaRPr lang="sr-Latn-CS" dirty="0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3563938" y="5948363"/>
            <a:ext cx="1368425" cy="360362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dirty="0" smtClean="0">
                <a:latin typeface="Tahoma" pitchFamily="34" charset="0"/>
              </a:rPr>
              <a:t>Kraj</a:t>
            </a:r>
            <a:endParaRPr lang="en-US" dirty="0" smtClean="0">
              <a:latin typeface="Tahoma" pitchFamily="34" charset="0"/>
            </a:endParaRPr>
          </a:p>
        </p:txBody>
      </p:sp>
      <p:cxnSp>
        <p:nvCxnSpPr>
          <p:cNvPr id="35848" name="AutoShape 8"/>
          <p:cNvCxnSpPr>
            <a:cxnSpLocks noChangeShapeType="1"/>
          </p:cNvCxnSpPr>
          <p:nvPr/>
        </p:nvCxnSpPr>
        <p:spPr bwMode="auto">
          <a:xfrm rot="5400000">
            <a:off x="4031779" y="2169021"/>
            <a:ext cx="360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53" name="AutoShape 13"/>
          <p:cNvCxnSpPr>
            <a:cxnSpLocks noChangeShapeType="1"/>
            <a:stCxn id="35844" idx="3"/>
          </p:cNvCxnSpPr>
          <p:nvPr/>
        </p:nvCxnSpPr>
        <p:spPr bwMode="auto">
          <a:xfrm flipH="1" flipV="1">
            <a:off x="4499992" y="2348881"/>
            <a:ext cx="719708" cy="1657176"/>
          </a:xfrm>
          <a:prstGeom prst="bentConnector4">
            <a:avLst>
              <a:gd name="adj1" fmla="val -105239"/>
              <a:gd name="adj2" fmla="val 1161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6011863" y="5229225"/>
            <a:ext cx="237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latin typeface="Tahoma" pitchFamily="34" charset="0"/>
              </a:rPr>
              <a:t>Primjer jednostavnog dijagrama tijeka postupanja u prometu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206875" y="4619625"/>
            <a:ext cx="504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000" b="1" dirty="0">
                <a:latin typeface="Tahoma" pitchFamily="34" charset="0"/>
              </a:rPr>
              <a:t>DA</a:t>
            </a:r>
            <a:endParaRPr lang="en-US" sz="1000" b="1" dirty="0">
              <a:latin typeface="Tahoma" pitchFamily="34" charset="0"/>
            </a:endParaRP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197475" y="3756025"/>
            <a:ext cx="504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000" b="1" dirty="0">
                <a:latin typeface="Tahoma" pitchFamily="34" charset="0"/>
              </a:rPr>
              <a:t>NE</a:t>
            </a:r>
            <a:endParaRPr lang="en-US" sz="1000" b="1" dirty="0">
              <a:latin typeface="Tahoma" pitchFamily="34" charset="0"/>
            </a:endParaRPr>
          </a:p>
        </p:txBody>
      </p:sp>
      <p:sp>
        <p:nvSpPr>
          <p:cNvPr id="35857" name="AutoShape 17"/>
          <p:cNvSpPr>
            <a:spLocks noChangeArrowheads="1"/>
          </p:cNvSpPr>
          <p:nvPr/>
        </p:nvSpPr>
        <p:spPr bwMode="auto">
          <a:xfrm>
            <a:off x="3132138" y="4941888"/>
            <a:ext cx="2232025" cy="792162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dirty="0" smtClean="0">
                <a:latin typeface="Tahoma" pitchFamily="34" charset="0"/>
              </a:rPr>
              <a:t>Nastaviti vožnju</a:t>
            </a:r>
            <a:endParaRPr lang="en-US" dirty="0" smtClean="0">
              <a:latin typeface="Tahoma" pitchFamily="34" charset="0"/>
            </a:endParaRPr>
          </a:p>
        </p:txBody>
      </p:sp>
      <p:cxnSp>
        <p:nvCxnSpPr>
          <p:cNvPr id="35859" name="AutoShape 19"/>
          <p:cNvCxnSpPr>
            <a:cxnSpLocks noChangeShapeType="1"/>
            <a:stCxn id="35844" idx="2"/>
            <a:endCxn id="35857" idx="0"/>
          </p:cNvCxnSpPr>
          <p:nvPr/>
        </p:nvCxnSpPr>
        <p:spPr bwMode="auto">
          <a:xfrm rot="5400000">
            <a:off x="4104481" y="4798219"/>
            <a:ext cx="287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60" name="AutoShape 20"/>
          <p:cNvCxnSpPr>
            <a:cxnSpLocks noChangeShapeType="1"/>
            <a:stCxn id="35857" idx="2"/>
          </p:cNvCxnSpPr>
          <p:nvPr/>
        </p:nvCxnSpPr>
        <p:spPr bwMode="auto">
          <a:xfrm>
            <a:off x="4248150" y="5734050"/>
            <a:ext cx="15875" cy="23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797152"/>
            <a:ext cx="2232248" cy="186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852936"/>
            <a:ext cx="1294679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852936"/>
            <a:ext cx="1368152" cy="1641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  <p:bldP spid="35844" grpId="0" animBg="1"/>
      <p:bldP spid="35846" grpId="0" animBg="1"/>
      <p:bldP spid="35847" grpId="0" animBg="1"/>
      <p:bldP spid="35855" grpId="0"/>
      <p:bldP spid="35856" grpId="0"/>
      <p:bldP spid="35856" grpId="1"/>
      <p:bldP spid="358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467100" cy="1143000"/>
          </a:xfrm>
        </p:spPr>
        <p:txBody>
          <a:bodyPr/>
          <a:lstStyle/>
          <a:p>
            <a:pPr eaLnBrk="1" hangingPunct="1"/>
            <a:r>
              <a:rPr lang="hr-HR" smtClean="0"/>
              <a:t>Petlja</a:t>
            </a:r>
            <a:endParaRPr lang="hr-HR" sz="2000" baseline="-25000" smtClean="0"/>
          </a:p>
        </p:txBody>
      </p:sp>
      <p:sp>
        <p:nvSpPr>
          <p:cNvPr id="34820" name="Rectangle 11"/>
          <p:cNvSpPr>
            <a:spLocks noGrp="1" noChangeArrowheads="1"/>
          </p:cNvSpPr>
          <p:nvPr>
            <p:ph idx="1"/>
          </p:nvPr>
        </p:nvSpPr>
        <p:spPr>
          <a:xfrm>
            <a:off x="611560" y="2230190"/>
            <a:ext cx="6192688" cy="11783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hr-HR" dirty="0" smtClean="0"/>
              <a:t>ponavlja jednu ili više naredbi  </a:t>
            </a:r>
            <a:r>
              <a:rPr lang="hr-HR" dirty="0"/>
              <a:t>(da se ista naredba ne bi pisala mnogo </a:t>
            </a:r>
            <a:r>
              <a:rPr lang="hr-HR" dirty="0" smtClean="0"/>
              <a:t>puta)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1643627" y="422108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Petlja s poznatim brojem ponavljanja (for)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971600" y="5373216"/>
            <a:ext cx="3842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Petlja </a:t>
            </a:r>
            <a:r>
              <a:rPr lang="hr-HR" dirty="0" smtClean="0"/>
              <a:t>kod koje ne znamo unaprijed broj </a:t>
            </a:r>
            <a:r>
              <a:rPr lang="hr-HR" dirty="0"/>
              <a:t>ponavljanja </a:t>
            </a:r>
            <a:r>
              <a:rPr lang="hr-HR" dirty="0" smtClean="0"/>
              <a:t>(</a:t>
            </a:r>
            <a:r>
              <a:rPr lang="hr-HR" dirty="0" err="1" smtClean="0"/>
              <a:t>while</a:t>
            </a:r>
            <a:r>
              <a:rPr lang="hr-HR" dirty="0" smtClean="0"/>
              <a:t> i do-</a:t>
            </a:r>
            <a:r>
              <a:rPr lang="hr-HR" dirty="0" err="1" smtClean="0"/>
              <a:t>while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71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54447"/>
            <a:ext cx="8229600" cy="1143000"/>
          </a:xfrm>
        </p:spPr>
        <p:txBody>
          <a:bodyPr/>
          <a:lstStyle/>
          <a:p>
            <a:r>
              <a:rPr lang="hr-HR" dirty="0" smtClean="0"/>
              <a:t>Ispis sume brojeva od 1 do 10</a:t>
            </a:r>
            <a:endParaRPr lang="hr-HR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10800000">
            <a:off x="2843807" y="1173757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hr-HR" dirty="0"/>
              <a:t>Početak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843808" y="5805959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/>
              <a:t>Kraj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2772371" y="4724871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dirty="0" smtClean="0"/>
              <a:t>izlaz </a:t>
            </a:r>
            <a:r>
              <a:rPr lang="hr-HR" dirty="0" err="1" smtClean="0"/>
              <a:t>sum</a:t>
            </a:r>
            <a:endParaRPr lang="hr-HR" dirty="0"/>
          </a:p>
        </p:txBody>
      </p:sp>
      <p:cxnSp>
        <p:nvCxnSpPr>
          <p:cNvPr id="9" name="AutoShape 15"/>
          <p:cNvCxnSpPr>
            <a:cxnSpLocks noChangeShapeType="1"/>
          </p:cNvCxnSpPr>
          <p:nvPr/>
        </p:nvCxnSpPr>
        <p:spPr bwMode="auto">
          <a:xfrm>
            <a:off x="3898406" y="1821458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6"/>
          <p:cNvCxnSpPr>
            <a:cxnSpLocks noChangeShapeType="1"/>
          </p:cNvCxnSpPr>
          <p:nvPr/>
        </p:nvCxnSpPr>
        <p:spPr bwMode="auto">
          <a:xfrm flipH="1">
            <a:off x="3887588" y="3021261"/>
            <a:ext cx="10818" cy="4392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7"/>
          <p:cNvCxnSpPr>
            <a:cxnSpLocks noChangeShapeType="1"/>
            <a:stCxn id="13" idx="2"/>
            <a:endCxn id="8" idx="1"/>
          </p:cNvCxnSpPr>
          <p:nvPr/>
        </p:nvCxnSpPr>
        <p:spPr bwMode="auto">
          <a:xfrm flipH="1">
            <a:off x="3888384" y="4388664"/>
            <a:ext cx="12679" cy="3362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8"/>
          <p:cNvCxnSpPr>
            <a:cxnSpLocks noChangeShapeType="1"/>
            <a:stCxn id="8" idx="4"/>
            <a:endCxn id="5" idx="0"/>
          </p:cNvCxnSpPr>
          <p:nvPr/>
        </p:nvCxnSpPr>
        <p:spPr bwMode="auto">
          <a:xfrm>
            <a:off x="3888383" y="5590059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Dijagram toka: Odluka 12"/>
          <p:cNvSpPr/>
          <p:nvPr/>
        </p:nvSpPr>
        <p:spPr>
          <a:xfrm>
            <a:off x="2987824" y="3414732"/>
            <a:ext cx="1826478" cy="973932"/>
          </a:xfrm>
          <a:prstGeom prst="flowChartDecision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x&lt;10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5364088" y="3717032"/>
            <a:ext cx="513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DA</a:t>
            </a:r>
            <a:endParaRPr lang="hr-HR" dirty="0"/>
          </a:p>
        </p:txBody>
      </p:sp>
      <p:sp>
        <p:nvSpPr>
          <p:cNvPr id="22" name="TekstniOkvir 21"/>
          <p:cNvSpPr txBox="1"/>
          <p:nvPr/>
        </p:nvSpPr>
        <p:spPr>
          <a:xfrm>
            <a:off x="4091908" y="4346607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NE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2933268" y="2012678"/>
            <a:ext cx="2160588" cy="1008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schemeClr val="tx1"/>
                </a:solidFill>
              </a:rPr>
              <a:t>s</a:t>
            </a:r>
            <a:r>
              <a:rPr lang="hr-HR" dirty="0" err="1" smtClean="0">
                <a:solidFill>
                  <a:schemeClr val="tx1"/>
                </a:solidFill>
              </a:rPr>
              <a:t>um</a:t>
            </a:r>
            <a:r>
              <a:rPr lang="hr-HR" dirty="0" smtClean="0">
                <a:solidFill>
                  <a:schemeClr val="tx1"/>
                </a:solidFill>
              </a:rPr>
              <a:t>=0, x=0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6048176" y="2736570"/>
            <a:ext cx="2160588" cy="1008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>
                <a:solidFill>
                  <a:schemeClr val="tx1"/>
                </a:solidFill>
              </a:rPr>
              <a:t>s</a:t>
            </a:r>
            <a:r>
              <a:rPr lang="hr-HR" dirty="0" err="1" smtClean="0">
                <a:solidFill>
                  <a:schemeClr val="tx1"/>
                </a:solidFill>
              </a:rPr>
              <a:t>um</a:t>
            </a:r>
            <a:r>
              <a:rPr lang="hr-HR" dirty="0" smtClean="0">
                <a:solidFill>
                  <a:schemeClr val="tx1"/>
                </a:solidFill>
              </a:rPr>
              <a:t>=</a:t>
            </a:r>
            <a:r>
              <a:rPr lang="hr-HR" dirty="0" err="1" smtClean="0">
                <a:solidFill>
                  <a:schemeClr val="tx1"/>
                </a:solidFill>
              </a:rPr>
              <a:t>sum+x</a:t>
            </a:r>
            <a:endParaRPr lang="hr-HR" dirty="0" smtClean="0">
              <a:solidFill>
                <a:schemeClr val="tx1"/>
              </a:solidFill>
            </a:endParaRP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x=x+1</a:t>
            </a:r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14" name="Ravni poveznik 13"/>
          <p:cNvCxnSpPr>
            <a:stCxn id="13" idx="3"/>
          </p:cNvCxnSpPr>
          <p:nvPr/>
        </p:nvCxnSpPr>
        <p:spPr>
          <a:xfrm>
            <a:off x="4814302" y="3901698"/>
            <a:ext cx="2314168" cy="192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avni poveznik sa strelicom 22"/>
          <p:cNvCxnSpPr>
            <a:endCxn id="19" idx="2"/>
          </p:cNvCxnSpPr>
          <p:nvPr/>
        </p:nvCxnSpPr>
        <p:spPr>
          <a:xfrm flipV="1">
            <a:off x="7128470" y="3745153"/>
            <a:ext cx="0" cy="175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sa strelicom 24"/>
          <p:cNvCxnSpPr>
            <a:stCxn id="19" idx="1"/>
          </p:cNvCxnSpPr>
          <p:nvPr/>
        </p:nvCxnSpPr>
        <p:spPr>
          <a:xfrm flipH="1" flipV="1">
            <a:off x="3897388" y="3240861"/>
            <a:ext cx="21507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24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Blok dijagram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Blok dijagram predstavlja grafički prikaz  načina rješavanja određenog problema</a:t>
            </a:r>
          </a:p>
          <a:p>
            <a:pPr eaLnBrk="1" hangingPunct="1"/>
            <a:r>
              <a:rPr lang="hr-HR" dirty="0" smtClean="0"/>
              <a:t>Sastoji se od simbola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077072"/>
            <a:ext cx="525734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2664296" cy="214884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Suma brojeva od 1 </a:t>
            </a:r>
            <a:r>
              <a:rPr lang="hr-HR" smtClean="0"/>
              <a:t>do 10</a:t>
            </a:r>
            <a:endParaRPr lang="hr-H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1268" y="260648"/>
            <a:ext cx="6272732" cy="614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20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467100" cy="1143000"/>
          </a:xfrm>
        </p:spPr>
        <p:txBody>
          <a:bodyPr/>
          <a:lstStyle/>
          <a:p>
            <a:pPr eaLnBrk="1" hangingPunct="1"/>
            <a:r>
              <a:rPr lang="hr-HR" smtClean="0"/>
              <a:t>Petlja</a:t>
            </a:r>
            <a:endParaRPr lang="hr-HR" sz="2000" baseline="-25000" smtClean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16917"/>
            <a:ext cx="2605377" cy="424108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047" y="2755652"/>
            <a:ext cx="2788401" cy="3784258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539553" y="1988839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Petlja s poznatim brojem ponavljanja (for)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379931" y="1959307"/>
            <a:ext cx="3842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Petlja </a:t>
            </a:r>
            <a:r>
              <a:rPr lang="hr-HR" dirty="0" smtClean="0"/>
              <a:t>kod koje ne znamo unaprijed broj </a:t>
            </a:r>
            <a:r>
              <a:rPr lang="hr-HR" dirty="0"/>
              <a:t>ponavljanja </a:t>
            </a:r>
            <a:r>
              <a:rPr lang="hr-HR" dirty="0" smtClean="0"/>
              <a:t>(</a:t>
            </a:r>
            <a:r>
              <a:rPr lang="hr-HR" dirty="0" err="1" smtClean="0"/>
              <a:t>while</a:t>
            </a:r>
            <a:r>
              <a:rPr lang="hr-HR" dirty="0" smtClean="0"/>
              <a:t> i do-</a:t>
            </a:r>
            <a:r>
              <a:rPr lang="hr-HR" dirty="0" err="1" smtClean="0"/>
              <a:t>while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2987824" cy="1498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Cjelobrojno dijeljenje</a:t>
            </a:r>
          </a:p>
        </p:txBody>
      </p:sp>
      <p:sp>
        <p:nvSpPr>
          <p:cNvPr id="53253" name="AutoShape 5" descr="Horizontal brick"/>
          <p:cNvSpPr>
            <a:spLocks noChangeArrowheads="1"/>
          </p:cNvSpPr>
          <p:nvPr/>
        </p:nvSpPr>
        <p:spPr bwMode="auto">
          <a:xfrm rot="10800000">
            <a:off x="3779838" y="188913"/>
            <a:ext cx="1944687" cy="360362"/>
          </a:xfrm>
          <a:prstGeom prst="flowChartTerminator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hr-HR" b="1"/>
              <a:t>Početak</a:t>
            </a:r>
          </a:p>
        </p:txBody>
      </p:sp>
      <p:sp>
        <p:nvSpPr>
          <p:cNvPr id="53254" name="AutoShape 6" descr="Horizontal brick"/>
          <p:cNvSpPr>
            <a:spLocks noChangeArrowheads="1"/>
          </p:cNvSpPr>
          <p:nvPr/>
        </p:nvSpPr>
        <p:spPr bwMode="auto">
          <a:xfrm>
            <a:off x="3635375" y="6281738"/>
            <a:ext cx="2087563" cy="288925"/>
          </a:xfrm>
          <a:prstGeom prst="flowChartTerminator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/>
              <a:t>Kraj</a:t>
            </a:r>
          </a:p>
        </p:txBody>
      </p:sp>
      <p:sp>
        <p:nvSpPr>
          <p:cNvPr id="53255" name="AutoShape 7" descr="Horizontal brick"/>
          <p:cNvSpPr>
            <a:spLocks noChangeArrowheads="1"/>
          </p:cNvSpPr>
          <p:nvPr/>
        </p:nvSpPr>
        <p:spPr bwMode="auto">
          <a:xfrm>
            <a:off x="3635375" y="765175"/>
            <a:ext cx="2232025" cy="360363"/>
          </a:xfrm>
          <a:prstGeom prst="flowChartInputOutpu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 dirty="0" smtClean="0"/>
              <a:t>ulaz </a:t>
            </a:r>
            <a:r>
              <a:rPr lang="hr-HR" b="1" dirty="0"/>
              <a:t>A,B</a:t>
            </a:r>
          </a:p>
        </p:txBody>
      </p:sp>
      <p:sp>
        <p:nvSpPr>
          <p:cNvPr id="53256" name="AutoShape 8" descr="Horizontal brick"/>
          <p:cNvSpPr>
            <a:spLocks noChangeArrowheads="1"/>
          </p:cNvSpPr>
          <p:nvPr/>
        </p:nvSpPr>
        <p:spPr bwMode="auto">
          <a:xfrm>
            <a:off x="3779838" y="1270000"/>
            <a:ext cx="1944687" cy="360363"/>
          </a:xfrm>
          <a:prstGeom prst="flowChartProcess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/>
              <a:t>C=0, D=0</a:t>
            </a:r>
          </a:p>
        </p:txBody>
      </p:sp>
      <p:sp>
        <p:nvSpPr>
          <p:cNvPr id="53262" name="AutoShape 14" descr="Horizontal brick"/>
          <p:cNvSpPr>
            <a:spLocks noChangeArrowheads="1"/>
          </p:cNvSpPr>
          <p:nvPr/>
        </p:nvSpPr>
        <p:spPr bwMode="auto">
          <a:xfrm>
            <a:off x="3779838" y="1917700"/>
            <a:ext cx="1944687" cy="358775"/>
          </a:xfrm>
          <a:prstGeom prst="flowChartProcess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/>
              <a:t>C=C+B, D=D+1</a:t>
            </a:r>
          </a:p>
        </p:txBody>
      </p:sp>
      <p:sp>
        <p:nvSpPr>
          <p:cNvPr id="53263" name="AutoShape 15" descr="Horizontal brick"/>
          <p:cNvSpPr>
            <a:spLocks noChangeArrowheads="1"/>
          </p:cNvSpPr>
          <p:nvPr/>
        </p:nvSpPr>
        <p:spPr bwMode="auto">
          <a:xfrm>
            <a:off x="4067175" y="2420938"/>
            <a:ext cx="1225550" cy="504825"/>
          </a:xfrm>
          <a:prstGeom prst="flowChartDecision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/>
              <a:t>C&lt;A</a:t>
            </a:r>
          </a:p>
        </p:txBody>
      </p:sp>
      <p:sp>
        <p:nvSpPr>
          <p:cNvPr id="53264" name="AutoShape 16" descr="Horizontal brick"/>
          <p:cNvSpPr>
            <a:spLocks noChangeArrowheads="1"/>
          </p:cNvSpPr>
          <p:nvPr/>
        </p:nvSpPr>
        <p:spPr bwMode="auto">
          <a:xfrm>
            <a:off x="4068763" y="3141663"/>
            <a:ext cx="1223962" cy="574675"/>
          </a:xfrm>
          <a:prstGeom prst="flowChartDecision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 dirty="0" smtClean="0"/>
              <a:t>C=A</a:t>
            </a:r>
            <a:endParaRPr lang="hr-HR" b="1" dirty="0"/>
          </a:p>
        </p:txBody>
      </p:sp>
      <p:sp>
        <p:nvSpPr>
          <p:cNvPr id="53267" name="AutoShape 19" descr="Horizontal brick"/>
          <p:cNvSpPr>
            <a:spLocks noChangeArrowheads="1"/>
          </p:cNvSpPr>
          <p:nvPr/>
        </p:nvSpPr>
        <p:spPr bwMode="auto">
          <a:xfrm>
            <a:off x="5580112" y="3646488"/>
            <a:ext cx="1727200" cy="936625"/>
          </a:xfrm>
          <a:prstGeom prst="flowChartProcess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 dirty="0" smtClean="0"/>
              <a:t>C=A-(C-B)</a:t>
            </a:r>
            <a:endParaRPr lang="hr-HR" b="1" dirty="0"/>
          </a:p>
          <a:p>
            <a:pPr algn="ctr"/>
            <a:r>
              <a:rPr lang="hr-HR" b="1" dirty="0"/>
              <a:t> </a:t>
            </a:r>
            <a:r>
              <a:rPr lang="hr-HR" b="1" dirty="0" smtClean="0"/>
              <a:t>D=</a:t>
            </a:r>
            <a:r>
              <a:rPr lang="hr-HR" b="1" dirty="0" err="1" smtClean="0"/>
              <a:t>D</a:t>
            </a:r>
            <a:r>
              <a:rPr lang="hr-HR" b="1" dirty="0" smtClean="0"/>
              <a:t>-1</a:t>
            </a:r>
            <a:endParaRPr lang="hr-HR" b="1" dirty="0"/>
          </a:p>
        </p:txBody>
      </p:sp>
      <p:sp>
        <p:nvSpPr>
          <p:cNvPr id="53268" name="AutoShape 20" descr="Horizontal brick"/>
          <p:cNvSpPr>
            <a:spLocks noChangeArrowheads="1"/>
          </p:cNvSpPr>
          <p:nvPr/>
        </p:nvSpPr>
        <p:spPr bwMode="auto">
          <a:xfrm>
            <a:off x="2051050" y="4365625"/>
            <a:ext cx="1800225" cy="360363"/>
          </a:xfrm>
          <a:prstGeom prst="flowChartProcess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 dirty="0">
                <a:solidFill>
                  <a:schemeClr val="accent2"/>
                </a:solidFill>
              </a:rPr>
              <a:t>D=A/B</a:t>
            </a:r>
          </a:p>
        </p:txBody>
      </p:sp>
      <p:sp>
        <p:nvSpPr>
          <p:cNvPr id="53269" name="AutoShape 21" descr="Horizontal brick"/>
          <p:cNvSpPr>
            <a:spLocks noChangeArrowheads="1"/>
          </p:cNvSpPr>
          <p:nvPr/>
        </p:nvSpPr>
        <p:spPr bwMode="auto">
          <a:xfrm>
            <a:off x="5148064" y="5157788"/>
            <a:ext cx="2519363" cy="574675"/>
          </a:xfrm>
          <a:prstGeom prst="flowChartInputOutpu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 dirty="0" smtClean="0"/>
              <a:t>izlaz </a:t>
            </a:r>
            <a:r>
              <a:rPr lang="hr-HR" b="1" dirty="0"/>
              <a:t>rezultat D</a:t>
            </a:r>
          </a:p>
          <a:p>
            <a:pPr algn="ctr"/>
            <a:r>
              <a:rPr lang="hr-HR" b="1" dirty="0"/>
              <a:t> i ostatak C</a:t>
            </a:r>
          </a:p>
        </p:txBody>
      </p:sp>
      <p:sp>
        <p:nvSpPr>
          <p:cNvPr id="53270" name="AutoShape 22" descr="Horizontal brick"/>
          <p:cNvSpPr>
            <a:spLocks noChangeArrowheads="1"/>
          </p:cNvSpPr>
          <p:nvPr/>
        </p:nvSpPr>
        <p:spPr bwMode="auto">
          <a:xfrm>
            <a:off x="2051050" y="5086350"/>
            <a:ext cx="1763713" cy="360363"/>
          </a:xfrm>
          <a:prstGeom prst="flowChartInputOutpu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b="1" dirty="0" smtClean="0"/>
              <a:t>izlaz </a:t>
            </a:r>
            <a:r>
              <a:rPr lang="hr-HR" b="1" dirty="0"/>
              <a:t>D</a:t>
            </a:r>
          </a:p>
        </p:txBody>
      </p:sp>
      <p:cxnSp>
        <p:nvCxnSpPr>
          <p:cNvPr id="53275" name="AutoShape 27" descr="Horizontal brick"/>
          <p:cNvCxnSpPr>
            <a:cxnSpLocks noChangeShapeType="1"/>
            <a:stCxn id="53253" idx="0"/>
            <a:endCxn id="53255" idx="1"/>
          </p:cNvCxnSpPr>
          <p:nvPr/>
        </p:nvCxnSpPr>
        <p:spPr bwMode="auto">
          <a:xfrm flipH="1">
            <a:off x="4751388" y="550863"/>
            <a:ext cx="1587" cy="214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76" name="AutoShape 28" descr="Horizontal brick"/>
          <p:cNvCxnSpPr>
            <a:cxnSpLocks noChangeShapeType="1"/>
            <a:stCxn id="53255" idx="4"/>
            <a:endCxn id="53256" idx="0"/>
          </p:cNvCxnSpPr>
          <p:nvPr/>
        </p:nvCxnSpPr>
        <p:spPr bwMode="auto">
          <a:xfrm>
            <a:off x="4751388" y="1125538"/>
            <a:ext cx="1587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77" name="AutoShape 29" descr="Horizontal brick"/>
          <p:cNvCxnSpPr>
            <a:cxnSpLocks noChangeShapeType="1"/>
            <a:stCxn id="53256" idx="2"/>
            <a:endCxn id="53262" idx="0"/>
          </p:cNvCxnSpPr>
          <p:nvPr/>
        </p:nvCxnSpPr>
        <p:spPr bwMode="auto">
          <a:xfrm>
            <a:off x="4752975" y="1630363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78" name="AutoShape 30" descr="Horizontal brick"/>
          <p:cNvCxnSpPr>
            <a:cxnSpLocks noChangeShapeType="1"/>
            <a:stCxn id="53262" idx="2"/>
            <a:endCxn id="53263" idx="0"/>
          </p:cNvCxnSpPr>
          <p:nvPr/>
        </p:nvCxnSpPr>
        <p:spPr bwMode="auto">
          <a:xfrm flipH="1">
            <a:off x="4679950" y="2276475"/>
            <a:ext cx="73025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79" name="AutoShape 31" descr="Horizontal brick"/>
          <p:cNvCxnSpPr>
            <a:cxnSpLocks noChangeShapeType="1"/>
            <a:stCxn id="53263" idx="2"/>
            <a:endCxn id="53264" idx="0"/>
          </p:cNvCxnSpPr>
          <p:nvPr/>
        </p:nvCxnSpPr>
        <p:spPr bwMode="auto">
          <a:xfrm>
            <a:off x="4679950" y="2925763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80" name="AutoShape 32" descr="Horizontal brick"/>
          <p:cNvCxnSpPr>
            <a:cxnSpLocks noChangeShapeType="1"/>
          </p:cNvCxnSpPr>
          <p:nvPr/>
        </p:nvCxnSpPr>
        <p:spPr bwMode="auto">
          <a:xfrm rot="10800000" flipH="1">
            <a:off x="4067175" y="1916113"/>
            <a:ext cx="612775" cy="755650"/>
          </a:xfrm>
          <a:prstGeom prst="bentConnector4">
            <a:avLst>
              <a:gd name="adj1" fmla="val -82125"/>
              <a:gd name="adj2" fmla="val 12079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81" name="AutoShape 33" descr="Horizontal brick"/>
          <p:cNvCxnSpPr>
            <a:cxnSpLocks noChangeShapeType="1"/>
            <a:stCxn id="53264" idx="3"/>
            <a:endCxn id="53267" idx="0"/>
          </p:cNvCxnSpPr>
          <p:nvPr/>
        </p:nvCxnSpPr>
        <p:spPr bwMode="auto">
          <a:xfrm>
            <a:off x="5292725" y="3429001"/>
            <a:ext cx="1150987" cy="2174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82" name="AutoShape 34" descr="Horizontal brick"/>
          <p:cNvCxnSpPr>
            <a:cxnSpLocks noChangeShapeType="1"/>
            <a:stCxn id="53264" idx="1"/>
            <a:endCxn id="53268" idx="0"/>
          </p:cNvCxnSpPr>
          <p:nvPr/>
        </p:nvCxnSpPr>
        <p:spPr bwMode="auto">
          <a:xfrm rot="10800000" flipV="1">
            <a:off x="2951163" y="3429000"/>
            <a:ext cx="1117600" cy="9366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83" name="AutoShape 35" descr="Horizontal brick"/>
          <p:cNvCxnSpPr>
            <a:cxnSpLocks noChangeShapeType="1"/>
            <a:stCxn id="53268" idx="2"/>
            <a:endCxn id="53270" idx="1"/>
          </p:cNvCxnSpPr>
          <p:nvPr/>
        </p:nvCxnSpPr>
        <p:spPr bwMode="auto">
          <a:xfrm flipH="1">
            <a:off x="2933700" y="4725988"/>
            <a:ext cx="1746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85" name="AutoShape 37" descr="Horizontal brick"/>
          <p:cNvCxnSpPr>
            <a:cxnSpLocks noChangeShapeType="1"/>
            <a:stCxn id="53270" idx="4"/>
            <a:endCxn id="53254" idx="0"/>
          </p:cNvCxnSpPr>
          <p:nvPr/>
        </p:nvCxnSpPr>
        <p:spPr bwMode="auto">
          <a:xfrm rot="16200000" flipH="1">
            <a:off x="3389312" y="4991101"/>
            <a:ext cx="835025" cy="1746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87" name="AutoShape 39" descr="Horizontal brick"/>
          <p:cNvCxnSpPr>
            <a:cxnSpLocks noChangeShapeType="1"/>
            <a:stCxn id="53267" idx="2"/>
            <a:endCxn id="53269" idx="1"/>
          </p:cNvCxnSpPr>
          <p:nvPr/>
        </p:nvCxnSpPr>
        <p:spPr bwMode="auto">
          <a:xfrm rot="5400000">
            <a:off x="6138392" y="4852467"/>
            <a:ext cx="574675" cy="359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89" name="AutoShape 41" descr="Horizontal brick"/>
          <p:cNvCxnSpPr>
            <a:cxnSpLocks noChangeShapeType="1"/>
            <a:stCxn id="53269" idx="4"/>
            <a:endCxn id="53254" idx="0"/>
          </p:cNvCxnSpPr>
          <p:nvPr/>
        </p:nvCxnSpPr>
        <p:spPr bwMode="auto">
          <a:xfrm rot="5400000">
            <a:off x="5268815" y="5142806"/>
            <a:ext cx="549275" cy="172858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2987675" y="3141663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da</a:t>
            </a:r>
            <a:endParaRPr lang="hr-HR" dirty="0"/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3562350" y="234950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da</a:t>
            </a:r>
          </a:p>
        </p:txBody>
      </p:sp>
      <p:sp>
        <p:nvSpPr>
          <p:cNvPr id="53294" name="Text Box 46"/>
          <p:cNvSpPr txBox="1">
            <a:spLocks noChangeArrowheads="1"/>
          </p:cNvSpPr>
          <p:nvPr/>
        </p:nvSpPr>
        <p:spPr bwMode="auto">
          <a:xfrm>
            <a:off x="5722938" y="3068638"/>
            <a:ext cx="576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mtClean="0"/>
              <a:t>ne</a:t>
            </a:r>
            <a:endParaRPr lang="hr-HR" dirty="0"/>
          </a:p>
        </p:txBody>
      </p:sp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4714875" y="28527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ne</a:t>
            </a:r>
          </a:p>
        </p:txBody>
      </p:sp>
      <p:sp>
        <p:nvSpPr>
          <p:cNvPr id="53296" name="Text Box 48"/>
          <p:cNvSpPr txBox="1">
            <a:spLocks noChangeArrowheads="1"/>
          </p:cNvSpPr>
          <p:nvPr/>
        </p:nvSpPr>
        <p:spPr bwMode="auto">
          <a:xfrm>
            <a:off x="5867400" y="836613"/>
            <a:ext cx="2195513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Primjer: </a:t>
            </a:r>
            <a:r>
              <a:rPr lang="hr-HR" b="1"/>
              <a:t>A=5, B=2</a:t>
            </a:r>
            <a:r>
              <a:rPr lang="hr-HR"/>
              <a:t>, C,ostatak=? D,kvocijent=?</a:t>
            </a:r>
            <a:br>
              <a:rPr lang="hr-HR"/>
            </a:br>
            <a:r>
              <a:rPr lang="hr-HR"/>
              <a:t>Ponavljanje </a:t>
            </a:r>
            <a:br>
              <a:rPr lang="hr-HR"/>
            </a:br>
            <a:r>
              <a:rPr lang="hr-HR"/>
              <a:t>C=0+2=2 D=0+1=1</a:t>
            </a:r>
            <a:br>
              <a:rPr lang="hr-HR"/>
            </a:br>
            <a:r>
              <a:rPr lang="hr-HR"/>
              <a:t>C=2+2=4 D=1+1=2</a:t>
            </a:r>
            <a:br>
              <a:rPr lang="hr-HR"/>
            </a:br>
            <a:r>
              <a:rPr lang="hr-HR" b="1"/>
              <a:t>C</a:t>
            </a:r>
            <a:r>
              <a:rPr lang="hr-HR"/>
              <a:t>=4+2=</a:t>
            </a:r>
            <a:r>
              <a:rPr lang="hr-HR" b="1"/>
              <a:t>6</a:t>
            </a:r>
            <a:r>
              <a:rPr lang="hr-HR"/>
              <a:t> </a:t>
            </a:r>
            <a:r>
              <a:rPr lang="hr-HR" b="1"/>
              <a:t>D</a:t>
            </a:r>
            <a:r>
              <a:rPr lang="hr-HR"/>
              <a:t>=2+1=</a:t>
            </a:r>
            <a:r>
              <a:rPr lang="hr-HR" b="1"/>
              <a:t>3</a:t>
            </a:r>
          </a:p>
        </p:txBody>
      </p: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7452494" y="3644900"/>
            <a:ext cx="16915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smtClean="0"/>
              <a:t>C=5-(6-2)=1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D=3-1=2</a:t>
            </a:r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395288" y="1916113"/>
            <a:ext cx="21955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Primjer: </a:t>
            </a:r>
            <a:r>
              <a:rPr lang="hr-HR" b="1"/>
              <a:t>A=6, B=2</a:t>
            </a:r>
            <a:r>
              <a:rPr lang="hr-HR"/>
              <a:t>, C,ostatak=? D,kvocijent=?</a:t>
            </a:r>
            <a:br>
              <a:rPr lang="hr-HR"/>
            </a:br>
            <a:r>
              <a:rPr lang="hr-HR"/>
              <a:t>Ponavljanje </a:t>
            </a:r>
            <a:br>
              <a:rPr lang="hr-HR"/>
            </a:br>
            <a:r>
              <a:rPr lang="hr-HR"/>
              <a:t>C=0+2=2 D=0+1=1</a:t>
            </a:r>
            <a:br>
              <a:rPr lang="hr-HR"/>
            </a:br>
            <a:r>
              <a:rPr lang="hr-HR"/>
              <a:t>C=2+2=4 D=1+1=2</a:t>
            </a:r>
            <a:br>
              <a:rPr lang="hr-HR"/>
            </a:br>
            <a:r>
              <a:rPr lang="hr-HR" b="1"/>
              <a:t>C</a:t>
            </a:r>
            <a:r>
              <a:rPr lang="hr-HR"/>
              <a:t>=4+2=</a:t>
            </a:r>
            <a:r>
              <a:rPr lang="hr-HR" b="1"/>
              <a:t>6</a:t>
            </a:r>
            <a:r>
              <a:rPr lang="hr-HR"/>
              <a:t> </a:t>
            </a:r>
            <a:r>
              <a:rPr lang="hr-HR" b="1"/>
              <a:t>D</a:t>
            </a:r>
            <a:r>
              <a:rPr lang="hr-HR"/>
              <a:t>=2+1=</a:t>
            </a:r>
            <a:r>
              <a:rPr lang="hr-HR" b="1"/>
              <a:t>3</a:t>
            </a:r>
          </a:p>
        </p:txBody>
      </p:sp>
      <p:sp>
        <p:nvSpPr>
          <p:cNvPr id="53300" name="Text Box 52"/>
          <p:cNvSpPr txBox="1">
            <a:spLocks noChangeArrowheads="1"/>
          </p:cNvSpPr>
          <p:nvPr/>
        </p:nvSpPr>
        <p:spPr bwMode="auto">
          <a:xfrm>
            <a:off x="468313" y="429260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D=6/2=3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2000" fill="hold"/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5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20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2000" fill="hold"/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5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3" dur="2000"/>
                                        <p:tgtEl>
                                          <p:spTgt spid="5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3" grpId="0" animBg="1"/>
      <p:bldP spid="53254" grpId="0" animBg="1"/>
      <p:bldP spid="53255" grpId="0" animBg="1"/>
      <p:bldP spid="53256" grpId="0" animBg="1"/>
      <p:bldP spid="53262" grpId="0" animBg="1"/>
      <p:bldP spid="53263" grpId="0" animBg="1"/>
      <p:bldP spid="53264" grpId="0" animBg="1"/>
      <p:bldP spid="53267" grpId="0" animBg="1"/>
      <p:bldP spid="53268" grpId="0" animBg="1"/>
      <p:bldP spid="53269" grpId="0" animBg="1"/>
      <p:bldP spid="53270" grpId="0" animBg="1"/>
      <p:bldP spid="53292" grpId="0"/>
      <p:bldP spid="53293" grpId="0"/>
      <p:bldP spid="53294" grpId="0"/>
      <p:bldP spid="53295" grpId="0"/>
      <p:bldP spid="53296" grpId="0"/>
      <p:bldP spid="53296" grpId="1"/>
      <p:bldP spid="53297" grpId="0"/>
      <p:bldP spid="53299" grpId="0"/>
      <p:bldP spid="53299" grpId="1"/>
      <p:bldP spid="533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MS Alati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35480"/>
            <a:ext cx="2530624" cy="4389120"/>
          </a:xfrm>
        </p:spPr>
        <p:txBody>
          <a:bodyPr/>
          <a:lstStyle/>
          <a:p>
            <a:r>
              <a:rPr lang="hr-HR" dirty="0" smtClean="0"/>
              <a:t>Office: </a:t>
            </a:r>
          </a:p>
          <a:p>
            <a:pPr lvl="1"/>
            <a:r>
              <a:rPr lang="hr-HR" dirty="0" smtClean="0"/>
              <a:t>Word</a:t>
            </a:r>
          </a:p>
          <a:p>
            <a:pPr lvl="1"/>
            <a:r>
              <a:rPr lang="hr-HR" dirty="0" smtClean="0"/>
              <a:t>Excel</a:t>
            </a:r>
          </a:p>
          <a:p>
            <a:pPr lvl="1"/>
            <a:r>
              <a:rPr lang="hr-HR" dirty="0" smtClean="0"/>
              <a:t>PowerPoint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MS Visio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412776"/>
            <a:ext cx="4157288" cy="148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182177"/>
            <a:ext cx="2952328" cy="367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70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Lucidchart</a:t>
            </a:r>
            <a:endParaRPr lang="hr-HR" dirty="0"/>
          </a:p>
        </p:txBody>
      </p:sp>
      <p:pic>
        <p:nvPicPr>
          <p:cNvPr id="1026" name="Picture 2">
            <a:hlinkClick r:id="rId3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609204" y="1700808"/>
            <a:ext cx="536143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323528" y="1988840"/>
            <a:ext cx="2952328" cy="4434840"/>
          </a:xfrm>
        </p:spPr>
        <p:txBody>
          <a:bodyPr/>
          <a:lstStyle/>
          <a:p>
            <a:r>
              <a:rPr lang="hr-HR" dirty="0" err="1" smtClean="0"/>
              <a:t>Online</a:t>
            </a:r>
            <a:r>
              <a:rPr lang="hr-HR" dirty="0" smtClean="0"/>
              <a:t> blok dijagrami</a:t>
            </a:r>
          </a:p>
          <a:p>
            <a:r>
              <a:rPr lang="hr-HR" dirty="0" smtClean="0"/>
              <a:t>I još mnogo drugih dijagrama</a:t>
            </a:r>
          </a:p>
          <a:p>
            <a:r>
              <a:rPr lang="hr-HR" dirty="0" smtClean="0"/>
              <a:t>Uvoz iz MS Visia</a:t>
            </a:r>
          </a:p>
          <a:p>
            <a:r>
              <a:rPr lang="hr-HR" dirty="0" err="1" smtClean="0"/>
              <a:t>Google</a:t>
            </a:r>
            <a:r>
              <a:rPr lang="hr-HR" dirty="0" smtClean="0"/>
              <a:t> ili </a:t>
            </a:r>
            <a:r>
              <a:rPr lang="hr-HR" dirty="0" err="1" smtClean="0"/>
              <a:t>Yahoo</a:t>
            </a:r>
            <a:r>
              <a:rPr lang="hr-HR" dirty="0" smtClean="0"/>
              <a:t> korisnički račun</a:t>
            </a:r>
          </a:p>
          <a:p>
            <a:r>
              <a:rPr lang="hr-HR" dirty="0" smtClean="0">
                <a:hlinkClick r:id="rId5"/>
              </a:rPr>
              <a:t>Objava i dijeljenje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7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483351" y="1528465"/>
            <a:ext cx="19685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1400" b="1" dirty="0"/>
              <a:t>Da </a:t>
            </a:r>
            <a:r>
              <a:rPr lang="de-DE" sz="1400" b="1" dirty="0" err="1"/>
              <a:t>li</a:t>
            </a:r>
            <a:r>
              <a:rPr lang="de-DE" sz="1400" b="1" dirty="0"/>
              <a:t> si </a:t>
            </a:r>
            <a:r>
              <a:rPr lang="de-DE" sz="1400" b="1" dirty="0" err="1"/>
              <a:t>nešto</a:t>
            </a:r>
            <a:r>
              <a:rPr lang="de-DE" sz="1400" b="1" dirty="0"/>
              <a:t> </a:t>
            </a:r>
            <a:r>
              <a:rPr lang="hr-HR" sz="1400" b="1" dirty="0" smtClean="0"/>
              <a:t>dirao</a:t>
            </a:r>
            <a:r>
              <a:rPr lang="de-DE" sz="1400" b="1" dirty="0" smtClean="0"/>
              <a:t>?</a:t>
            </a:r>
            <a:endParaRPr lang="de-DE" sz="1400" b="1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708400" y="2261891"/>
            <a:ext cx="1828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r-HR" sz="1400" b="1" dirty="0" smtClean="0"/>
              <a:t>Nemoj nikad više</a:t>
            </a:r>
            <a:r>
              <a:rPr lang="de-DE" sz="1400" b="1" dirty="0" smtClean="0"/>
              <a:t> !</a:t>
            </a:r>
            <a:endParaRPr lang="de-DE" sz="1400" b="1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01700" y="2261890"/>
            <a:ext cx="1828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1400" b="1" dirty="0" err="1"/>
              <a:t>Zna</a:t>
            </a:r>
            <a:r>
              <a:rPr lang="de-DE" sz="1400" b="1" dirty="0"/>
              <a:t> </a:t>
            </a:r>
            <a:r>
              <a:rPr lang="de-DE" sz="1400" b="1" dirty="0" err="1"/>
              <a:t>li</a:t>
            </a:r>
            <a:r>
              <a:rPr lang="de-DE" sz="1400" b="1" dirty="0"/>
              <a:t> </a:t>
            </a:r>
            <a:r>
              <a:rPr lang="de-DE" sz="1400" b="1" dirty="0" err="1"/>
              <a:t>netko</a:t>
            </a:r>
            <a:r>
              <a:rPr lang="de-DE" sz="1400" b="1" dirty="0"/>
              <a:t> </a:t>
            </a:r>
            <a:r>
              <a:rPr lang="de-DE" sz="1400" b="1" dirty="0" err="1"/>
              <a:t>za</a:t>
            </a:r>
            <a:r>
              <a:rPr lang="de-DE" sz="1400" b="1" dirty="0"/>
              <a:t> </a:t>
            </a:r>
            <a:r>
              <a:rPr lang="de-DE" sz="1400" b="1" dirty="0" err="1"/>
              <a:t>to</a:t>
            </a:r>
            <a:r>
              <a:rPr lang="de-DE" sz="1400" b="1" dirty="0"/>
              <a:t> ?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01700" y="3409255"/>
            <a:ext cx="1828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1400" b="1"/>
              <a:t>Bolje za tebe !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483351" y="3061425"/>
            <a:ext cx="19685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1400" b="1"/>
              <a:t>Da li si za to odgovoran ?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553200" y="4924753"/>
            <a:ext cx="18288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1400" b="1"/>
              <a:t>Imaš više sreće nego pameti !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823320" y="3991867"/>
            <a:ext cx="1828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1400" b="1"/>
              <a:t>JADNIČE JEDAN !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823320" y="4817032"/>
            <a:ext cx="1828800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1400" b="1"/>
              <a:t>Možeš li nekog drugog za to optužiti ?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707904" y="6140946"/>
            <a:ext cx="2088232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de-DE" sz="1400" b="1" dirty="0"/>
              <a:t>NEMA </a:t>
            </a:r>
            <a:r>
              <a:rPr lang="de-DE" sz="1400" b="1" dirty="0" smtClean="0"/>
              <a:t>PROBLEMA!</a:t>
            </a:r>
            <a:endParaRPr lang="de-DE" sz="1400" b="1" dirty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901700" y="1528466"/>
            <a:ext cx="1828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1400" b="1"/>
              <a:t>Ostavi tako !</a:t>
            </a:r>
          </a:p>
        </p:txBody>
      </p:sp>
      <p:cxnSp>
        <p:nvCxnSpPr>
          <p:cNvPr id="2068" name="AutoShape 20"/>
          <p:cNvCxnSpPr>
            <a:cxnSpLocks noChangeShapeType="1"/>
            <a:stCxn id="2056" idx="1"/>
            <a:endCxn id="2057" idx="3"/>
          </p:cNvCxnSpPr>
          <p:nvPr/>
        </p:nvCxnSpPr>
        <p:spPr bwMode="auto">
          <a:xfrm rot="10800000">
            <a:off x="2730500" y="2415780"/>
            <a:ext cx="977900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69" name="AutoShape 21"/>
          <p:cNvCxnSpPr>
            <a:cxnSpLocks noChangeShapeType="1"/>
            <a:stCxn id="2061" idx="2"/>
            <a:endCxn id="2062" idx="0"/>
          </p:cNvCxnSpPr>
          <p:nvPr/>
        </p:nvCxnSpPr>
        <p:spPr bwMode="auto">
          <a:xfrm rot="5400000">
            <a:off x="4479026" y="4558338"/>
            <a:ext cx="5173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71" name="AutoShape 23"/>
          <p:cNvCxnSpPr>
            <a:cxnSpLocks noChangeShapeType="1"/>
            <a:stCxn id="2060" idx="2"/>
            <a:endCxn id="2063" idx="3"/>
          </p:cNvCxnSpPr>
          <p:nvPr/>
        </p:nvCxnSpPr>
        <p:spPr bwMode="auto">
          <a:xfrm rot="5400000">
            <a:off x="6208437" y="5035672"/>
            <a:ext cx="846862" cy="167146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75" name="AutoShape 27"/>
          <p:cNvCxnSpPr>
            <a:cxnSpLocks noChangeShapeType="1"/>
            <a:stCxn id="2058" idx="2"/>
            <a:endCxn id="2063" idx="1"/>
          </p:cNvCxnSpPr>
          <p:nvPr/>
        </p:nvCxnSpPr>
        <p:spPr bwMode="auto">
          <a:xfrm rot="16200000" flipH="1">
            <a:off x="1473101" y="4060031"/>
            <a:ext cx="2577803" cy="189180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78" name="AutoShape 30"/>
          <p:cNvCxnSpPr>
            <a:cxnSpLocks noChangeShapeType="1"/>
            <a:stCxn id="2064" idx="1"/>
          </p:cNvCxnSpPr>
          <p:nvPr/>
        </p:nvCxnSpPr>
        <p:spPr bwMode="auto">
          <a:xfrm rot="10800000" flipH="1" flipV="1">
            <a:off x="901700" y="1682354"/>
            <a:ext cx="2806204" cy="4626965"/>
          </a:xfrm>
          <a:prstGeom prst="bentConnector4">
            <a:avLst>
              <a:gd name="adj1" fmla="val -8146"/>
              <a:gd name="adj2" fmla="val 1009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380067" y="971551"/>
            <a:ext cx="2175933" cy="557212"/>
            <a:chOff x="652" y="816"/>
            <a:chExt cx="1028" cy="468"/>
          </a:xfrm>
        </p:grpSpPr>
        <p:cxnSp>
          <p:nvCxnSpPr>
            <p:cNvPr id="2095" name="AutoShape 17"/>
            <p:cNvCxnSpPr>
              <a:cxnSpLocks noChangeShapeType="1"/>
              <a:endCxn id="2064" idx="0"/>
            </p:cNvCxnSpPr>
            <p:nvPr/>
          </p:nvCxnSpPr>
          <p:spPr bwMode="auto">
            <a:xfrm rot="10800000" flipV="1">
              <a:off x="858" y="816"/>
              <a:ext cx="822" cy="46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096" name="Text Box 35"/>
            <p:cNvSpPr txBox="1">
              <a:spLocks noChangeArrowheads="1"/>
            </p:cNvSpPr>
            <p:nvPr/>
          </p:nvSpPr>
          <p:spPr bwMode="auto">
            <a:xfrm>
              <a:off x="652" y="909"/>
              <a:ext cx="176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1000" b="1"/>
                <a:t>DA</a:t>
              </a:r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4224873" y="5556648"/>
            <a:ext cx="527051" cy="585788"/>
            <a:chOff x="1996" y="4667"/>
            <a:chExt cx="249" cy="492"/>
          </a:xfrm>
        </p:grpSpPr>
        <p:cxnSp>
          <p:nvCxnSpPr>
            <p:cNvPr id="2093" name="AutoShape 22"/>
            <p:cNvCxnSpPr>
              <a:cxnSpLocks noChangeShapeType="1"/>
              <a:stCxn id="2062" idx="2"/>
              <a:endCxn id="2063" idx="0"/>
            </p:cNvCxnSpPr>
            <p:nvPr/>
          </p:nvCxnSpPr>
          <p:spPr bwMode="auto">
            <a:xfrm rot="16200000" flipH="1">
              <a:off x="1996" y="4909"/>
              <a:ext cx="492" cy="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" name="Text Box 36"/>
            <p:cNvSpPr txBox="1">
              <a:spLocks noChangeArrowheads="1"/>
            </p:cNvSpPr>
            <p:nvPr/>
          </p:nvSpPr>
          <p:spPr bwMode="auto">
            <a:xfrm>
              <a:off x="1996" y="4735"/>
              <a:ext cx="176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1000" b="1"/>
                <a:t>DA</a:t>
              </a: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5607050" y="3323035"/>
            <a:ext cx="876301" cy="822722"/>
            <a:chOff x="2649" y="2791"/>
            <a:chExt cx="414" cy="691"/>
          </a:xfrm>
        </p:grpSpPr>
        <p:cxnSp>
          <p:nvCxnSpPr>
            <p:cNvPr id="2091" name="AutoShape 29"/>
            <p:cNvCxnSpPr>
              <a:cxnSpLocks noChangeShapeType="1"/>
              <a:stCxn id="2059" idx="1"/>
              <a:endCxn id="2061" idx="3"/>
            </p:cNvCxnSpPr>
            <p:nvPr/>
          </p:nvCxnSpPr>
          <p:spPr bwMode="auto">
            <a:xfrm rot="10800000" flipV="1">
              <a:off x="2670" y="2791"/>
              <a:ext cx="393" cy="6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092" name="Text Box 37"/>
            <p:cNvSpPr txBox="1">
              <a:spLocks noChangeArrowheads="1"/>
            </p:cNvSpPr>
            <p:nvPr/>
          </p:nvSpPr>
          <p:spPr bwMode="auto">
            <a:xfrm>
              <a:off x="2649" y="3015"/>
              <a:ext cx="176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hr-HR" sz="1000" b="1" dirty="0" smtClean="0"/>
                <a:t>D</a:t>
              </a:r>
              <a:r>
                <a:rPr lang="de-DE" sz="1000" b="1" dirty="0" smtClean="0"/>
                <a:t>A</a:t>
              </a:r>
              <a:endParaRPr lang="de-DE" sz="1000" b="1" dirty="0"/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1816100" y="2569369"/>
            <a:ext cx="2921000" cy="1421605"/>
            <a:chOff x="858" y="2158"/>
            <a:chExt cx="1380" cy="1194"/>
          </a:xfrm>
        </p:grpSpPr>
        <p:cxnSp>
          <p:nvCxnSpPr>
            <p:cNvPr id="2089" name="AutoShape 26"/>
            <p:cNvCxnSpPr>
              <a:cxnSpLocks noChangeShapeType="1"/>
              <a:stCxn id="2057" idx="2"/>
              <a:endCxn id="2061" idx="0"/>
            </p:cNvCxnSpPr>
            <p:nvPr/>
          </p:nvCxnSpPr>
          <p:spPr bwMode="auto">
            <a:xfrm rot="16200000" flipH="1">
              <a:off x="951" y="2065"/>
              <a:ext cx="1194" cy="13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090" name="Text Box 38"/>
            <p:cNvSpPr txBox="1">
              <a:spLocks noChangeArrowheads="1"/>
            </p:cNvSpPr>
            <p:nvPr/>
          </p:nvSpPr>
          <p:spPr bwMode="auto">
            <a:xfrm>
              <a:off x="969" y="2336"/>
              <a:ext cx="176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1000" b="1" dirty="0"/>
                <a:t>DA</a:t>
              </a: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4622801" y="1489471"/>
            <a:ext cx="1860551" cy="772715"/>
            <a:chOff x="2184" y="1251"/>
            <a:chExt cx="879" cy="649"/>
          </a:xfrm>
        </p:grpSpPr>
        <p:cxnSp>
          <p:nvCxnSpPr>
            <p:cNvPr id="2087" name="AutoShape 19"/>
            <p:cNvCxnSpPr>
              <a:cxnSpLocks noChangeShapeType="1"/>
              <a:stCxn id="2055" idx="1"/>
              <a:endCxn id="2056" idx="0"/>
            </p:cNvCxnSpPr>
            <p:nvPr/>
          </p:nvCxnSpPr>
          <p:spPr bwMode="auto">
            <a:xfrm rot="10800000" flipV="1">
              <a:off x="2184" y="1413"/>
              <a:ext cx="879" cy="48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088" name="Text Box 39"/>
            <p:cNvSpPr txBox="1">
              <a:spLocks noChangeArrowheads="1"/>
            </p:cNvSpPr>
            <p:nvPr/>
          </p:nvSpPr>
          <p:spPr bwMode="auto">
            <a:xfrm>
              <a:off x="2562" y="1251"/>
              <a:ext cx="176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1000" b="1"/>
                <a:t>DA</a:t>
              </a: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969434" y="2564904"/>
            <a:ext cx="650238" cy="792088"/>
            <a:chOff x="458" y="2208"/>
            <a:chExt cx="250" cy="432"/>
          </a:xfrm>
        </p:grpSpPr>
        <p:sp>
          <p:nvSpPr>
            <p:cNvPr id="2085" name="Line 32"/>
            <p:cNvSpPr>
              <a:spLocks noChangeShapeType="1"/>
            </p:cNvSpPr>
            <p:nvPr/>
          </p:nvSpPr>
          <p:spPr bwMode="auto">
            <a:xfrm>
              <a:off x="708" y="220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hr-HR"/>
            </a:p>
          </p:txBody>
        </p:sp>
        <p:sp>
          <p:nvSpPr>
            <p:cNvPr id="2086" name="Text Box 40"/>
            <p:cNvSpPr txBox="1">
              <a:spLocks noChangeArrowheads="1"/>
            </p:cNvSpPr>
            <p:nvPr/>
          </p:nvSpPr>
          <p:spPr bwMode="auto">
            <a:xfrm>
              <a:off x="458" y="2306"/>
              <a:ext cx="16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1000" b="1"/>
                <a:t>NE</a:t>
              </a: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3132666" y="4145757"/>
            <a:ext cx="692150" cy="1040606"/>
            <a:chOff x="1486" y="3508"/>
            <a:chExt cx="327" cy="874"/>
          </a:xfrm>
        </p:grpSpPr>
        <p:cxnSp>
          <p:nvCxnSpPr>
            <p:cNvPr id="2083" name="AutoShape 25"/>
            <p:cNvCxnSpPr>
              <a:cxnSpLocks noChangeShapeType="1"/>
              <a:stCxn id="2062" idx="1"/>
              <a:endCxn id="2061" idx="1"/>
            </p:cNvCxnSpPr>
            <p:nvPr/>
          </p:nvCxnSpPr>
          <p:spPr bwMode="auto">
            <a:xfrm rot="10800000">
              <a:off x="1812" y="3508"/>
              <a:ext cx="1" cy="874"/>
            </a:xfrm>
            <a:prstGeom prst="bentConnector3">
              <a:avLst>
                <a:gd name="adj1" fmla="val 1439546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084" name="Text Box 41"/>
            <p:cNvSpPr txBox="1">
              <a:spLocks noChangeArrowheads="1"/>
            </p:cNvSpPr>
            <p:nvPr/>
          </p:nvSpPr>
          <p:spPr bwMode="auto">
            <a:xfrm>
              <a:off x="1486" y="3874"/>
              <a:ext cx="16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1000" b="1" dirty="0"/>
                <a:t>NE</a:t>
              </a: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7467598" y="3583782"/>
            <a:ext cx="446617" cy="1340644"/>
            <a:chOff x="3528" y="3010"/>
            <a:chExt cx="211" cy="1126"/>
          </a:xfrm>
        </p:grpSpPr>
        <p:cxnSp>
          <p:nvCxnSpPr>
            <p:cNvPr id="2081" name="AutoShape 28"/>
            <p:cNvCxnSpPr>
              <a:cxnSpLocks noChangeShapeType="1"/>
              <a:stCxn id="2059" idx="2"/>
              <a:endCxn id="2060" idx="0"/>
            </p:cNvCxnSpPr>
            <p:nvPr/>
          </p:nvCxnSpPr>
          <p:spPr bwMode="auto">
            <a:xfrm rot="5400000">
              <a:off x="2965" y="3573"/>
              <a:ext cx="11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82" name="Text Box 42"/>
            <p:cNvSpPr txBox="1">
              <a:spLocks noChangeArrowheads="1"/>
            </p:cNvSpPr>
            <p:nvPr/>
          </p:nvSpPr>
          <p:spPr bwMode="auto">
            <a:xfrm>
              <a:off x="3556" y="3439"/>
              <a:ext cx="183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1000" b="1"/>
                <a:t>NE </a:t>
              </a:r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7467598" y="1835945"/>
            <a:ext cx="446617" cy="1225153"/>
            <a:chOff x="3528" y="1542"/>
            <a:chExt cx="211" cy="1029"/>
          </a:xfrm>
        </p:grpSpPr>
        <p:cxnSp>
          <p:nvCxnSpPr>
            <p:cNvPr id="2079" name="AutoShape 24"/>
            <p:cNvCxnSpPr>
              <a:cxnSpLocks noChangeShapeType="1"/>
              <a:stCxn id="2055" idx="2"/>
              <a:endCxn id="2059" idx="0"/>
            </p:cNvCxnSpPr>
            <p:nvPr/>
          </p:nvCxnSpPr>
          <p:spPr bwMode="auto">
            <a:xfrm>
              <a:off x="3528" y="1542"/>
              <a:ext cx="0" cy="10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80" name="Text Box 43"/>
            <p:cNvSpPr txBox="1">
              <a:spLocks noChangeArrowheads="1"/>
            </p:cNvSpPr>
            <p:nvPr/>
          </p:nvSpPr>
          <p:spPr bwMode="auto">
            <a:xfrm>
              <a:off x="3556" y="1951"/>
              <a:ext cx="183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1000" b="1"/>
                <a:t>NE </a:t>
              </a:r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5689600" y="971550"/>
            <a:ext cx="2224617" cy="557213"/>
            <a:chOff x="2688" y="816"/>
            <a:chExt cx="1051" cy="468"/>
          </a:xfrm>
        </p:grpSpPr>
        <p:cxnSp>
          <p:nvCxnSpPr>
            <p:cNvPr id="2077" name="AutoShape 18"/>
            <p:cNvCxnSpPr>
              <a:cxnSpLocks noChangeShapeType="1"/>
              <a:endCxn id="2055" idx="0"/>
            </p:cNvCxnSpPr>
            <p:nvPr/>
          </p:nvCxnSpPr>
          <p:spPr bwMode="auto">
            <a:xfrm>
              <a:off x="2688" y="816"/>
              <a:ext cx="840" cy="46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3" name="Text Box 44"/>
            <p:cNvSpPr txBox="1">
              <a:spLocks noChangeArrowheads="1"/>
            </p:cNvSpPr>
            <p:nvPr/>
          </p:nvSpPr>
          <p:spPr bwMode="auto">
            <a:xfrm>
              <a:off x="3556" y="909"/>
              <a:ext cx="183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1000" b="1"/>
                <a:t>NE </a:t>
              </a:r>
            </a:p>
          </p:txBody>
        </p:sp>
      </p:grp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2675467" y="101084"/>
            <a:ext cx="2424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/>
              <a:t>Kako riješiti problem ?</a:t>
            </a:r>
          </a:p>
        </p:txBody>
      </p:sp>
      <p:sp>
        <p:nvSpPr>
          <p:cNvPr id="49" name="Dijamant 48"/>
          <p:cNvSpPr/>
          <p:nvPr/>
        </p:nvSpPr>
        <p:spPr>
          <a:xfrm>
            <a:off x="3491880" y="476672"/>
            <a:ext cx="2160240" cy="10081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400" b="1" dirty="0" err="1" smtClean="0">
                <a:solidFill>
                  <a:schemeClr val="tx1"/>
                </a:solidFill>
              </a:rPr>
              <a:t>Funkcionira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li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sve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kako</a:t>
            </a:r>
            <a:r>
              <a:rPr lang="de-DE" sz="1400" b="1" dirty="0" smtClean="0">
                <a:solidFill>
                  <a:schemeClr val="tx1"/>
                </a:solidFill>
              </a:rPr>
              <a:t> bi </a:t>
            </a:r>
            <a:r>
              <a:rPr lang="de-DE" sz="1400" b="1" dirty="0" err="1" smtClean="0">
                <a:solidFill>
                  <a:schemeClr val="tx1"/>
                </a:solidFill>
              </a:rPr>
              <a:t>trebalo</a:t>
            </a:r>
            <a:r>
              <a:rPr lang="de-DE" sz="1400" b="1" dirty="0" smtClean="0">
                <a:solidFill>
                  <a:schemeClr val="tx1"/>
                </a:solidFill>
              </a:rPr>
              <a:t>?</a:t>
            </a:r>
            <a:endParaRPr lang="hr-HR" sz="1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6472694"/>
            <a:ext cx="576064" cy="38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789040"/>
            <a:ext cx="295302" cy="31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 autoUpdateAnimBg="0"/>
      <p:bldP spid="2056" grpId="0" animBg="1" autoUpdateAnimBg="0"/>
      <p:bldP spid="2057" grpId="0" animBg="1" autoUpdateAnimBg="0"/>
      <p:bldP spid="2058" grpId="0" animBg="1" autoUpdateAnimBg="0"/>
      <p:bldP spid="2059" grpId="0" animBg="1" autoUpdateAnimBg="0"/>
      <p:bldP spid="2060" grpId="0" animBg="1" autoUpdateAnimBg="0"/>
      <p:bldP spid="2061" grpId="0" animBg="1" autoUpdateAnimBg="0"/>
      <p:bldP spid="2062" grpId="0" animBg="1" autoUpdateAnimBg="0"/>
      <p:bldP spid="2063" grpId="0" animBg="1" autoUpdateAnimBg="0"/>
      <p:bldP spid="2064" grpId="0" animBg="1" autoUpdateAnimBg="0"/>
      <p:bldP spid="2094" grpId="0" autoUpdateAnimBg="0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sz="4000" smtClean="0"/>
              <a:t>Simbol početka, kraja, prekida u programu</a:t>
            </a: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2916238" y="2565400"/>
            <a:ext cx="4321175" cy="1512888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dirty="0"/>
              <a:t>p</a:t>
            </a:r>
            <a:r>
              <a:rPr lang="hr-HR" sz="2400" dirty="0" smtClean="0"/>
              <a:t>očetak</a:t>
            </a:r>
            <a:endParaRPr lang="hr-HR" sz="2400" dirty="0"/>
          </a:p>
          <a:p>
            <a:pPr algn="ctr"/>
            <a:r>
              <a:rPr lang="hr-HR" sz="2400" i="1" dirty="0"/>
              <a:t>ili</a:t>
            </a:r>
          </a:p>
          <a:p>
            <a:pPr algn="ctr"/>
            <a:r>
              <a:rPr lang="hr-HR" sz="2400" dirty="0"/>
              <a:t>k</a:t>
            </a:r>
            <a:r>
              <a:rPr lang="hr-HR" sz="2400" dirty="0" smtClean="0"/>
              <a:t>raj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mtClean="0"/>
              <a:t>Simbol ulaza ili izlaza podataka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r-HR" sz="2800" dirty="0" smtClean="0"/>
              <a:t>označava točku u programu  u kojoj se vrši ulaz podataka ili izlaz podataka</a:t>
            </a:r>
          </a:p>
        </p:txBody>
      </p:sp>
      <p:sp>
        <p:nvSpPr>
          <p:cNvPr id="27652" name="AutoShape 7"/>
          <p:cNvSpPr>
            <a:spLocks noChangeArrowheads="1"/>
          </p:cNvSpPr>
          <p:nvPr/>
        </p:nvSpPr>
        <p:spPr bwMode="auto">
          <a:xfrm>
            <a:off x="4787900" y="2349500"/>
            <a:ext cx="3311525" cy="2016125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dirty="0"/>
              <a:t>u</a:t>
            </a:r>
            <a:r>
              <a:rPr lang="hr-HR" sz="2400" dirty="0" smtClean="0"/>
              <a:t>laz </a:t>
            </a:r>
            <a:r>
              <a:rPr lang="hr-HR" sz="2400" dirty="0" err="1"/>
              <a:t>a,b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z="4000" dirty="0" smtClean="0"/>
              <a:t>Simbol operacija u  glavnoj memoriji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2936"/>
            <a:ext cx="3827463" cy="3273227"/>
          </a:xfrm>
        </p:spPr>
        <p:txBody>
          <a:bodyPr/>
          <a:lstStyle/>
          <a:p>
            <a:pPr eaLnBrk="1" hangingPunct="1"/>
            <a:r>
              <a:rPr lang="hr-HR" dirty="0" smtClean="0"/>
              <a:t>označava se točka u programu u kojoj se vrši neko izračunavanje, transfer ili logička operacija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4788024" y="2816579"/>
            <a:ext cx="3384550" cy="22320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/>
              <a:t>c=a+b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64088" y="704088"/>
            <a:ext cx="3322712" cy="1572784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 smtClean="0"/>
              <a:t>Ispis sume dva broja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 rot="10800000">
            <a:off x="2843808" y="1484784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hr-HR" b="1" dirty="0"/>
              <a:t>Početak</a:t>
            </a: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2843808" y="5805959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/>
              <a:t>Kraj</a:t>
            </a: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2772371" y="2564284"/>
            <a:ext cx="2232025" cy="865187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ulaz </a:t>
            </a:r>
            <a:r>
              <a:rPr lang="hr-HR" b="1" dirty="0"/>
              <a:t>A,B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2915246" y="3645371"/>
            <a:ext cx="1944687" cy="792163"/>
          </a:xfrm>
          <a:prstGeom prst="flowChartProcess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/>
              <a:t>C=A+B</a:t>
            </a: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2772371" y="4724871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izlaz </a:t>
            </a:r>
            <a:r>
              <a:rPr lang="hr-HR" b="1" dirty="0"/>
              <a:t>C</a:t>
            </a:r>
          </a:p>
        </p:txBody>
      </p:sp>
      <p:cxnSp>
        <p:nvCxnSpPr>
          <p:cNvPr id="52239" name="AutoShape 15"/>
          <p:cNvCxnSpPr>
            <a:cxnSpLocks noChangeShapeType="1"/>
            <a:stCxn id="52228" idx="0"/>
            <a:endCxn id="52230" idx="1"/>
          </p:cNvCxnSpPr>
          <p:nvPr/>
        </p:nvCxnSpPr>
        <p:spPr bwMode="auto">
          <a:xfrm>
            <a:off x="3888383" y="2132484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40" name="AutoShape 16"/>
          <p:cNvCxnSpPr>
            <a:cxnSpLocks noChangeShapeType="1"/>
            <a:stCxn id="52230" idx="4"/>
            <a:endCxn id="52231" idx="0"/>
          </p:cNvCxnSpPr>
          <p:nvPr/>
        </p:nvCxnSpPr>
        <p:spPr bwMode="auto">
          <a:xfrm>
            <a:off x="3888383" y="3429471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41" name="AutoShape 17"/>
          <p:cNvCxnSpPr>
            <a:cxnSpLocks noChangeShapeType="1"/>
            <a:stCxn id="52231" idx="2"/>
            <a:endCxn id="52235" idx="1"/>
          </p:cNvCxnSpPr>
          <p:nvPr/>
        </p:nvCxnSpPr>
        <p:spPr bwMode="auto">
          <a:xfrm>
            <a:off x="3888383" y="4437534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42" name="AutoShape 18"/>
          <p:cNvCxnSpPr>
            <a:cxnSpLocks noChangeShapeType="1"/>
            <a:stCxn id="52235" idx="4"/>
            <a:endCxn id="52229" idx="0"/>
          </p:cNvCxnSpPr>
          <p:nvPr/>
        </p:nvCxnSpPr>
        <p:spPr bwMode="auto">
          <a:xfrm>
            <a:off x="3888383" y="5590059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 animBg="1"/>
      <p:bldP spid="52230" grpId="0" animBg="1"/>
      <p:bldP spid="52231" grpId="0" animBg="1"/>
      <p:bldP spid="522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551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Simbol odluke (grananja)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666" y="1604352"/>
            <a:ext cx="8667134" cy="1817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r-HR" dirty="0" smtClean="0"/>
              <a:t>ispituje ispunjenost određenog uvjeta i donosi odluka o upućivanju tijeka programa u neku drugu točku 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908227" y="2742367"/>
            <a:ext cx="2232248" cy="1869944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dirty="0" smtClean="0"/>
              <a:t>a&lt;0</a:t>
            </a:r>
            <a:endParaRPr lang="hr-HR" sz="2400" dirty="0"/>
          </a:p>
        </p:txBody>
      </p:sp>
      <p:cxnSp>
        <p:nvCxnSpPr>
          <p:cNvPr id="6" name="Ravni poveznik sa strelicom 5"/>
          <p:cNvCxnSpPr>
            <a:stCxn id="29700" idx="2"/>
          </p:cNvCxnSpPr>
          <p:nvPr/>
        </p:nvCxnSpPr>
        <p:spPr>
          <a:xfrm>
            <a:off x="6024351" y="4612311"/>
            <a:ext cx="0" cy="648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7348884" y="3234867"/>
            <a:ext cx="505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DA</a:t>
            </a:r>
            <a:endParaRPr lang="hr-HR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5022396" y="46123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NE</a:t>
            </a:r>
            <a:endParaRPr lang="hr-HR" dirty="0"/>
          </a:p>
        </p:txBody>
      </p:sp>
      <p:cxnSp>
        <p:nvCxnSpPr>
          <p:cNvPr id="7" name="Ravni poveznik 6"/>
          <p:cNvCxnSpPr>
            <a:stCxn id="29700" idx="3"/>
          </p:cNvCxnSpPr>
          <p:nvPr/>
        </p:nvCxnSpPr>
        <p:spPr>
          <a:xfrm>
            <a:off x="7140475" y="3677339"/>
            <a:ext cx="745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7885615" y="3677339"/>
            <a:ext cx="0" cy="718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elogram 10"/>
          <p:cNvSpPr/>
          <p:nvPr/>
        </p:nvSpPr>
        <p:spPr>
          <a:xfrm>
            <a:off x="7093527" y="4422999"/>
            <a:ext cx="1584176" cy="51334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izlaz </a:t>
            </a:r>
            <a:r>
              <a:rPr lang="hr-HR" dirty="0" smtClean="0">
                <a:solidFill>
                  <a:schemeClr val="tx1"/>
                </a:solidFill>
              </a:rPr>
              <a:t>-a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7" name="Paralelogram 16"/>
          <p:cNvSpPr/>
          <p:nvPr/>
        </p:nvSpPr>
        <p:spPr>
          <a:xfrm>
            <a:off x="5270013" y="5241963"/>
            <a:ext cx="1584176" cy="51334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izlaz </a:t>
            </a:r>
            <a:r>
              <a:rPr lang="hr-HR" dirty="0" smtClean="0">
                <a:solidFill>
                  <a:schemeClr val="tx1"/>
                </a:solidFill>
              </a:rPr>
              <a:t>a</a:t>
            </a:r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13" name="Ravni poveznik 12"/>
          <p:cNvCxnSpPr>
            <a:stCxn id="11" idx="4"/>
          </p:cNvCxnSpPr>
          <p:nvPr/>
        </p:nvCxnSpPr>
        <p:spPr>
          <a:xfrm>
            <a:off x="7885615" y="4936347"/>
            <a:ext cx="0" cy="1188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sa strelicom 17"/>
          <p:cNvCxnSpPr/>
          <p:nvPr/>
        </p:nvCxnSpPr>
        <p:spPr>
          <a:xfrm flipH="1">
            <a:off x="6062101" y="6124479"/>
            <a:ext cx="18235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sa strelicom 19"/>
          <p:cNvCxnSpPr>
            <a:stCxn id="17" idx="4"/>
          </p:cNvCxnSpPr>
          <p:nvPr/>
        </p:nvCxnSpPr>
        <p:spPr>
          <a:xfrm>
            <a:off x="6062101" y="5755311"/>
            <a:ext cx="0" cy="873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niOkvir 20"/>
          <p:cNvSpPr txBox="1"/>
          <p:nvPr/>
        </p:nvSpPr>
        <p:spPr>
          <a:xfrm>
            <a:off x="4395898" y="286162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if</a:t>
            </a:r>
            <a:r>
              <a:rPr lang="hr-HR" dirty="0" smtClean="0"/>
              <a:t>  </a:t>
            </a:r>
            <a:r>
              <a:rPr lang="hr-HR" dirty="0" err="1" smtClean="0"/>
              <a:t>else</a:t>
            </a:r>
            <a:endParaRPr lang="hr-HR" dirty="0"/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634852" y="3527720"/>
            <a:ext cx="2232248" cy="1869944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dirty="0" smtClean="0"/>
              <a:t>a&lt;0</a:t>
            </a:r>
            <a:endParaRPr lang="hr-HR" sz="2400" dirty="0"/>
          </a:p>
        </p:txBody>
      </p:sp>
      <p:cxnSp>
        <p:nvCxnSpPr>
          <p:cNvPr id="26" name="Ravni poveznik sa strelicom 25"/>
          <p:cNvCxnSpPr>
            <a:stCxn id="25" idx="2"/>
          </p:cNvCxnSpPr>
          <p:nvPr/>
        </p:nvCxnSpPr>
        <p:spPr>
          <a:xfrm>
            <a:off x="1750976" y="5397664"/>
            <a:ext cx="0" cy="648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niOkvir 26"/>
          <p:cNvSpPr txBox="1"/>
          <p:nvPr/>
        </p:nvSpPr>
        <p:spPr>
          <a:xfrm>
            <a:off x="3075509" y="4020220"/>
            <a:ext cx="505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DA</a:t>
            </a:r>
            <a:endParaRPr lang="hr-HR" dirty="0"/>
          </a:p>
        </p:txBody>
      </p:sp>
      <p:sp>
        <p:nvSpPr>
          <p:cNvPr id="28" name="TekstniOkvir 27"/>
          <p:cNvSpPr txBox="1"/>
          <p:nvPr/>
        </p:nvSpPr>
        <p:spPr>
          <a:xfrm>
            <a:off x="749021" y="539766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NE</a:t>
            </a:r>
            <a:endParaRPr lang="hr-HR" dirty="0"/>
          </a:p>
        </p:txBody>
      </p:sp>
      <p:cxnSp>
        <p:nvCxnSpPr>
          <p:cNvPr id="29" name="Ravni poveznik 28"/>
          <p:cNvCxnSpPr>
            <a:stCxn id="25" idx="3"/>
          </p:cNvCxnSpPr>
          <p:nvPr/>
        </p:nvCxnSpPr>
        <p:spPr>
          <a:xfrm>
            <a:off x="2867100" y="4462692"/>
            <a:ext cx="745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>
            <a:off x="3612240" y="4462692"/>
            <a:ext cx="0" cy="718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ralelogram 31"/>
          <p:cNvSpPr/>
          <p:nvPr/>
        </p:nvSpPr>
        <p:spPr>
          <a:xfrm>
            <a:off x="996638" y="6027316"/>
            <a:ext cx="1584176" cy="51334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izlaz </a:t>
            </a:r>
            <a:r>
              <a:rPr lang="hr-HR" dirty="0" smtClean="0">
                <a:solidFill>
                  <a:schemeClr val="tx1"/>
                </a:solidFill>
              </a:rPr>
              <a:t>a</a:t>
            </a:r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34" name="Ravni poveznik sa strelicom 33"/>
          <p:cNvCxnSpPr/>
          <p:nvPr/>
        </p:nvCxnSpPr>
        <p:spPr>
          <a:xfrm flipH="1" flipV="1">
            <a:off x="1750976" y="5909391"/>
            <a:ext cx="1858905" cy="1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sa strelicom 34"/>
          <p:cNvCxnSpPr>
            <a:stCxn id="32" idx="4"/>
          </p:cNvCxnSpPr>
          <p:nvPr/>
        </p:nvCxnSpPr>
        <p:spPr>
          <a:xfrm>
            <a:off x="1788726" y="6540664"/>
            <a:ext cx="0" cy="243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avokutnik 21"/>
          <p:cNvSpPr/>
          <p:nvPr/>
        </p:nvSpPr>
        <p:spPr>
          <a:xfrm>
            <a:off x="2867100" y="5137344"/>
            <a:ext cx="1472749" cy="548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a=-1*a</a:t>
            </a:r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24" name="Ravni poveznik 23"/>
          <p:cNvCxnSpPr/>
          <p:nvPr/>
        </p:nvCxnSpPr>
        <p:spPr>
          <a:xfrm flipH="1">
            <a:off x="3603474" y="5670043"/>
            <a:ext cx="6407" cy="239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niOkvir 43"/>
          <p:cNvSpPr txBox="1"/>
          <p:nvPr/>
        </p:nvSpPr>
        <p:spPr>
          <a:xfrm>
            <a:off x="556083" y="3316342"/>
            <a:ext cx="385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if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14" grpId="0"/>
      <p:bldP spid="15" grpId="0"/>
      <p:bldP spid="11" grpId="0" animBg="1"/>
      <p:bldP spid="17" grpId="0" animBg="1"/>
      <p:bldP spid="21" grpId="0"/>
      <p:bldP spid="25" grpId="0" animBg="1"/>
      <p:bldP spid="27" grpId="0"/>
      <p:bldP spid="28" grpId="0"/>
      <p:bldP spid="32" grpId="0" animBg="1"/>
      <p:bldP spid="22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54447"/>
            <a:ext cx="8229600" cy="1143000"/>
          </a:xfrm>
        </p:spPr>
        <p:txBody>
          <a:bodyPr/>
          <a:lstStyle/>
          <a:p>
            <a:r>
              <a:rPr lang="hr-HR" dirty="0" smtClean="0"/>
              <a:t>Ispis manjeg broja</a:t>
            </a:r>
            <a:endParaRPr lang="hr-HR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10800000">
            <a:off x="2843808" y="1484784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hr-HR" b="1" dirty="0"/>
              <a:t>Početak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843808" y="5805959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/>
              <a:t>Kraj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772371" y="2564284"/>
            <a:ext cx="2232025" cy="865187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ulaz </a:t>
            </a:r>
            <a:r>
              <a:rPr lang="hr-HR" b="1" dirty="0"/>
              <a:t>A,B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2772371" y="4724871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izlaz </a:t>
            </a:r>
            <a:r>
              <a:rPr lang="hr-HR" b="1" dirty="0" smtClean="0"/>
              <a:t>B</a:t>
            </a:r>
            <a:endParaRPr lang="hr-HR" b="1" dirty="0"/>
          </a:p>
        </p:txBody>
      </p:sp>
      <p:cxnSp>
        <p:nvCxnSpPr>
          <p:cNvPr id="9" name="AutoShape 15"/>
          <p:cNvCxnSpPr>
            <a:cxnSpLocks noChangeShapeType="1"/>
            <a:stCxn id="4" idx="0"/>
            <a:endCxn id="6" idx="1"/>
          </p:cNvCxnSpPr>
          <p:nvPr/>
        </p:nvCxnSpPr>
        <p:spPr bwMode="auto">
          <a:xfrm>
            <a:off x="3888383" y="2132484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6"/>
          <p:cNvCxnSpPr>
            <a:cxnSpLocks noChangeShapeType="1"/>
            <a:stCxn id="6" idx="4"/>
          </p:cNvCxnSpPr>
          <p:nvPr/>
        </p:nvCxnSpPr>
        <p:spPr bwMode="auto">
          <a:xfrm>
            <a:off x="3888383" y="3429471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7"/>
          <p:cNvCxnSpPr>
            <a:cxnSpLocks noChangeShapeType="1"/>
            <a:endCxn id="8" idx="1"/>
          </p:cNvCxnSpPr>
          <p:nvPr/>
        </p:nvCxnSpPr>
        <p:spPr bwMode="auto">
          <a:xfrm>
            <a:off x="3888383" y="4437534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8"/>
          <p:cNvCxnSpPr>
            <a:cxnSpLocks noChangeShapeType="1"/>
            <a:stCxn id="8" idx="4"/>
            <a:endCxn id="5" idx="0"/>
          </p:cNvCxnSpPr>
          <p:nvPr/>
        </p:nvCxnSpPr>
        <p:spPr bwMode="auto">
          <a:xfrm>
            <a:off x="3888383" y="5590059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Dijagram toka: Odluka 12"/>
          <p:cNvSpPr/>
          <p:nvPr/>
        </p:nvSpPr>
        <p:spPr>
          <a:xfrm>
            <a:off x="2974350" y="3535039"/>
            <a:ext cx="1826478" cy="973932"/>
          </a:xfrm>
          <a:prstGeom prst="flowChartDecision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A&lt;B</a:t>
            </a: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5364088" y="4292277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izlaz  </a:t>
            </a:r>
            <a:r>
              <a:rPr lang="hr-HR" b="1" dirty="0" smtClean="0"/>
              <a:t>A</a:t>
            </a:r>
            <a:endParaRPr lang="hr-HR" b="1" dirty="0"/>
          </a:p>
        </p:txBody>
      </p:sp>
      <p:cxnSp>
        <p:nvCxnSpPr>
          <p:cNvPr id="18" name="Kutni poveznik 17"/>
          <p:cNvCxnSpPr>
            <a:stCxn id="13" idx="3"/>
            <a:endCxn id="16" idx="1"/>
          </p:cNvCxnSpPr>
          <p:nvPr/>
        </p:nvCxnSpPr>
        <p:spPr>
          <a:xfrm>
            <a:off x="4800828" y="4022005"/>
            <a:ext cx="1679273" cy="27027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Kutni poveznik 19"/>
          <p:cNvCxnSpPr>
            <a:stCxn id="16" idx="3"/>
          </p:cNvCxnSpPr>
          <p:nvPr/>
        </p:nvCxnSpPr>
        <p:spPr>
          <a:xfrm rot="5400000">
            <a:off x="4801972" y="4243083"/>
            <a:ext cx="540544" cy="23693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niOkvir 20"/>
          <p:cNvSpPr txBox="1"/>
          <p:nvPr/>
        </p:nvSpPr>
        <p:spPr>
          <a:xfrm>
            <a:off x="5364088" y="3717032"/>
            <a:ext cx="505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DA</a:t>
            </a:r>
            <a:endParaRPr lang="hr-HR" dirty="0"/>
          </a:p>
        </p:txBody>
      </p:sp>
      <p:sp>
        <p:nvSpPr>
          <p:cNvPr id="22" name="TekstniOkvir 21"/>
          <p:cNvSpPr txBox="1"/>
          <p:nvPr/>
        </p:nvSpPr>
        <p:spPr>
          <a:xfrm>
            <a:off x="4091908" y="434660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605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3" grpId="0" animBg="1"/>
      <p:bldP spid="16" grpId="0" animBg="1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54446"/>
            <a:ext cx="2160811" cy="495873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Ispis manjeg broja (ako su jednaki ispisan tekst)</a:t>
            </a:r>
            <a:endParaRPr lang="hr-HR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10800000">
            <a:off x="3203277" y="79598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hr-HR" b="1" dirty="0"/>
              <a:t>Početak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123048" y="6105094"/>
            <a:ext cx="2087563" cy="647700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/>
              <a:t>Kraj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131840" y="1159098"/>
            <a:ext cx="2232025" cy="865187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ulaz </a:t>
            </a:r>
            <a:r>
              <a:rPr lang="hr-HR" b="1" dirty="0"/>
              <a:t>A,B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3058815" y="4691498"/>
            <a:ext cx="2232025" cy="865188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>
                <a:solidFill>
                  <a:srgbClr val="FF0000"/>
                </a:solidFill>
              </a:rPr>
              <a:t>izlaz </a:t>
            </a:r>
            <a:r>
              <a:rPr lang="hr-HR" b="1" dirty="0" smtClean="0">
                <a:solidFill>
                  <a:srgbClr val="FF0000"/>
                </a:solidFill>
              </a:rPr>
              <a:t>„isti”</a:t>
            </a:r>
            <a:endParaRPr lang="hr-HR" b="1" dirty="0">
              <a:solidFill>
                <a:srgbClr val="FF0000"/>
              </a:solidFill>
            </a:endParaRPr>
          </a:p>
        </p:txBody>
      </p:sp>
      <p:cxnSp>
        <p:nvCxnSpPr>
          <p:cNvPr id="9" name="AutoShape 15"/>
          <p:cNvCxnSpPr>
            <a:cxnSpLocks noChangeShapeType="1"/>
            <a:stCxn id="4" idx="0"/>
            <a:endCxn id="6" idx="1"/>
          </p:cNvCxnSpPr>
          <p:nvPr/>
        </p:nvCxnSpPr>
        <p:spPr bwMode="auto">
          <a:xfrm>
            <a:off x="4247852" y="727298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6"/>
          <p:cNvCxnSpPr>
            <a:cxnSpLocks noChangeShapeType="1"/>
            <a:stCxn id="6" idx="4"/>
          </p:cNvCxnSpPr>
          <p:nvPr/>
        </p:nvCxnSpPr>
        <p:spPr bwMode="auto">
          <a:xfrm>
            <a:off x="4247852" y="2024285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AutoShape 17"/>
          <p:cNvCxnSpPr>
            <a:cxnSpLocks noChangeShapeType="1"/>
            <a:endCxn id="8" idx="1"/>
          </p:cNvCxnSpPr>
          <p:nvPr/>
        </p:nvCxnSpPr>
        <p:spPr bwMode="auto">
          <a:xfrm>
            <a:off x="4247852" y="3032348"/>
            <a:ext cx="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Dijagram toka: Odluka 12"/>
          <p:cNvSpPr/>
          <p:nvPr/>
        </p:nvSpPr>
        <p:spPr>
          <a:xfrm>
            <a:off x="3333819" y="2129853"/>
            <a:ext cx="1826478" cy="973932"/>
          </a:xfrm>
          <a:prstGeom prst="flowChartDecision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b="1" dirty="0">
                <a:solidFill>
                  <a:schemeClr val="tx1"/>
                </a:solidFill>
              </a:rPr>
              <a:t>A&lt;B</a:t>
            </a: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6732240" y="2900559"/>
            <a:ext cx="2232025" cy="406192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dirty="0" smtClean="0"/>
              <a:t>izlaz  </a:t>
            </a:r>
            <a:r>
              <a:rPr lang="hr-HR" b="1" dirty="0" smtClean="0"/>
              <a:t>A</a:t>
            </a:r>
            <a:endParaRPr lang="hr-HR" b="1" dirty="0"/>
          </a:p>
        </p:txBody>
      </p:sp>
      <p:cxnSp>
        <p:nvCxnSpPr>
          <p:cNvPr id="18" name="Kutni poveznik 17"/>
          <p:cNvCxnSpPr>
            <a:stCxn id="13" idx="3"/>
            <a:endCxn id="16" idx="1"/>
          </p:cNvCxnSpPr>
          <p:nvPr/>
        </p:nvCxnSpPr>
        <p:spPr>
          <a:xfrm>
            <a:off x="5160297" y="2616819"/>
            <a:ext cx="2687956" cy="2837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niOkvir 20"/>
          <p:cNvSpPr txBox="1"/>
          <p:nvPr/>
        </p:nvSpPr>
        <p:spPr>
          <a:xfrm>
            <a:off x="5723557" y="2311846"/>
            <a:ext cx="505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DA</a:t>
            </a:r>
            <a:endParaRPr lang="hr-HR" dirty="0"/>
          </a:p>
        </p:txBody>
      </p:sp>
      <p:sp>
        <p:nvSpPr>
          <p:cNvPr id="22" name="TekstniOkvir 21"/>
          <p:cNvSpPr txBox="1"/>
          <p:nvPr/>
        </p:nvSpPr>
        <p:spPr>
          <a:xfrm>
            <a:off x="4451377" y="294142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NE</a:t>
            </a:r>
            <a:endParaRPr lang="hr-HR" dirty="0"/>
          </a:p>
        </p:txBody>
      </p:sp>
      <p:sp>
        <p:nvSpPr>
          <p:cNvPr id="17" name="Dijagram toka: Odluka 16"/>
          <p:cNvSpPr/>
          <p:nvPr/>
        </p:nvSpPr>
        <p:spPr>
          <a:xfrm>
            <a:off x="3334195" y="3293283"/>
            <a:ext cx="1826478" cy="973932"/>
          </a:xfrm>
          <a:prstGeom prst="flowChartDecision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b="1" dirty="0" smtClean="0">
                <a:solidFill>
                  <a:srgbClr val="FF0000"/>
                </a:solidFill>
              </a:rPr>
              <a:t>A&gt;B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5414025" y="3996541"/>
            <a:ext cx="2232025" cy="376663"/>
          </a:xfrm>
          <a:prstGeom prst="flowChartInputOutpu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b="1" i="1" dirty="0" smtClean="0"/>
              <a:t>izlaz  </a:t>
            </a:r>
            <a:r>
              <a:rPr lang="hr-HR" b="1" i="1" dirty="0" smtClean="0"/>
              <a:t>B</a:t>
            </a:r>
            <a:endParaRPr lang="hr-HR" b="1" i="1" dirty="0"/>
          </a:p>
        </p:txBody>
      </p:sp>
      <p:cxnSp>
        <p:nvCxnSpPr>
          <p:cNvPr id="15" name="Kutni poveznik 14"/>
          <p:cNvCxnSpPr>
            <a:stCxn id="16" idx="4"/>
          </p:cNvCxnSpPr>
          <p:nvPr/>
        </p:nvCxnSpPr>
        <p:spPr>
          <a:xfrm rot="5400000">
            <a:off x="4683333" y="2775833"/>
            <a:ext cx="2634003" cy="36958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Kutni poveznik 25"/>
          <p:cNvCxnSpPr>
            <a:stCxn id="19" idx="4"/>
          </p:cNvCxnSpPr>
          <p:nvPr/>
        </p:nvCxnSpPr>
        <p:spPr>
          <a:xfrm rot="5400000">
            <a:off x="4629628" y="3896332"/>
            <a:ext cx="1423538" cy="23772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utni poveznik 29"/>
          <p:cNvCxnSpPr>
            <a:stCxn id="17" idx="3"/>
            <a:endCxn id="19" idx="1"/>
          </p:cNvCxnSpPr>
          <p:nvPr/>
        </p:nvCxnSpPr>
        <p:spPr>
          <a:xfrm>
            <a:off x="5160673" y="3780249"/>
            <a:ext cx="1369365" cy="21629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35"/>
          <p:cNvCxnSpPr>
            <a:stCxn id="17" idx="2"/>
            <a:endCxn id="8" idx="1"/>
          </p:cNvCxnSpPr>
          <p:nvPr/>
        </p:nvCxnSpPr>
        <p:spPr>
          <a:xfrm flipH="1">
            <a:off x="4174828" y="4267215"/>
            <a:ext cx="72606" cy="424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>
            <a:stCxn id="8" idx="4"/>
            <a:endCxn id="5" idx="0"/>
          </p:cNvCxnSpPr>
          <p:nvPr/>
        </p:nvCxnSpPr>
        <p:spPr>
          <a:xfrm flipH="1">
            <a:off x="4166830" y="5556686"/>
            <a:ext cx="7998" cy="548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niOkvir 22"/>
          <p:cNvSpPr txBox="1"/>
          <p:nvPr/>
        </p:nvSpPr>
        <p:spPr>
          <a:xfrm>
            <a:off x="5693759" y="3341061"/>
            <a:ext cx="505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4254564" y="4274583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154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3" grpId="0" animBg="1"/>
      <p:bldP spid="16" grpId="0" animBg="1"/>
      <p:bldP spid="21" grpId="0"/>
      <p:bldP spid="22" grpId="0"/>
      <p:bldP spid="17" grpId="0" animBg="1"/>
      <p:bldP spid="19" grpId="0" animBg="1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518</TotalTime>
  <Words>667</Words>
  <Application>Microsoft Office PowerPoint</Application>
  <PresentationFormat>Prikaz na zaslonu (4:3)</PresentationFormat>
  <Paragraphs>226</Paragraphs>
  <Slides>25</Slides>
  <Notes>16</Notes>
  <HiddenSlides>2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1" baseType="lpstr">
      <vt:lpstr>Calibri</vt:lpstr>
      <vt:lpstr>Constantia</vt:lpstr>
      <vt:lpstr>Tahoma</vt:lpstr>
      <vt:lpstr>Wingdings</vt:lpstr>
      <vt:lpstr>Wingdings 2</vt:lpstr>
      <vt:lpstr>Tijek</vt:lpstr>
      <vt:lpstr>Blok dijagram</vt:lpstr>
      <vt:lpstr>Blok dijagram</vt:lpstr>
      <vt:lpstr>Simbol početka, kraja, prekida u programu</vt:lpstr>
      <vt:lpstr>Simbol ulaza ili izlaza podataka</vt:lpstr>
      <vt:lpstr>Simbol operacija u  glavnoj memoriji </vt:lpstr>
      <vt:lpstr>Ispis sume dva broja</vt:lpstr>
      <vt:lpstr>Simbol odluke (grananja)</vt:lpstr>
      <vt:lpstr>Ispis manjeg broja</vt:lpstr>
      <vt:lpstr>Ispis manjeg broja (ako su jednaki ispisan tekst)</vt:lpstr>
      <vt:lpstr>Konektor</vt:lpstr>
      <vt:lpstr>Yenka</vt:lpstr>
      <vt:lpstr>Ispis sljedbenika</vt:lpstr>
      <vt:lpstr>Ispis sljedbenika</vt:lpstr>
      <vt:lpstr>Ispis sljedbenika</vt:lpstr>
      <vt:lpstr>PowerPoint prezentacija</vt:lpstr>
      <vt:lpstr>Zadatak</vt:lpstr>
      <vt:lpstr>Dijagram tijeka - petlja</vt:lpstr>
      <vt:lpstr>Petlja</vt:lpstr>
      <vt:lpstr>Ispis sume brojeva od 1 do 10</vt:lpstr>
      <vt:lpstr>Suma brojeva od 1 do 10</vt:lpstr>
      <vt:lpstr>Petlja</vt:lpstr>
      <vt:lpstr>Cjelobrojno dijeljenje</vt:lpstr>
      <vt:lpstr>MS Alati</vt:lpstr>
      <vt:lpstr>Lucidchart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Blok dijagram</dc:title>
  <dc:creator>ss</dc:creator>
  <cp:lastModifiedBy>Stjepan Šalković</cp:lastModifiedBy>
  <cp:revision>29</cp:revision>
  <dcterms:created xsi:type="dcterms:W3CDTF">2012-03-04T14:03:39Z</dcterms:created>
  <dcterms:modified xsi:type="dcterms:W3CDTF">2017-09-13T09:32:11Z</dcterms:modified>
</cp:coreProperties>
</file>