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8"/>
  </p:handout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2" r:id="rId9"/>
    <p:sldId id="266" r:id="rId10"/>
    <p:sldId id="275" r:id="rId11"/>
    <p:sldId id="271" r:id="rId12"/>
    <p:sldId id="291" r:id="rId13"/>
    <p:sldId id="267" r:id="rId14"/>
    <p:sldId id="292" r:id="rId15"/>
    <p:sldId id="290" r:id="rId16"/>
    <p:sldId id="268" r:id="rId17"/>
    <p:sldId id="293" r:id="rId18"/>
    <p:sldId id="269" r:id="rId19"/>
    <p:sldId id="289" r:id="rId20"/>
    <p:sldId id="294" r:id="rId21"/>
    <p:sldId id="295" r:id="rId22"/>
    <p:sldId id="296" r:id="rId23"/>
    <p:sldId id="287" r:id="rId24"/>
    <p:sldId id="288" r:id="rId25"/>
    <p:sldId id="265" r:id="rId26"/>
    <p:sldId id="263" r:id="rId27"/>
    <p:sldId id="264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70" r:id="rId37"/>
  </p:sldIdLst>
  <p:sldSz cx="9144000" cy="6858000" type="screen4x3"/>
  <p:notesSz cx="7099300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A7305E8-B8A6-4816-8E71-12D830EC7792}" type="datetimeFigureOut">
              <a:rPr lang="hr-HR" smtClean="0"/>
              <a:t>20.9.2017.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AEB788-5178-486E-8926-18E0B431B3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1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4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8545FF-845B-43E0-982E-6E13FF0E42CC}" type="datetimeFigureOut">
              <a:rPr lang="hr-HR" smtClean="0"/>
              <a:pPr/>
              <a:t>20.9.2017.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F67A55-E6B7-466C-8EC3-462BB64851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Pseudo kod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Stjepan </a:t>
            </a:r>
            <a:r>
              <a:rPr lang="hr-HR" dirty="0" err="1" smtClean="0"/>
              <a:t>Šalković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Kvadrat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Ispiši O i P kvadrata. Upisuje se stranica 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Ispiši apsolutnu vrijednost učitanog broja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07524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u="sng" dirty="0" smtClean="0"/>
              <a:t>ulaz</a:t>
            </a:r>
            <a:r>
              <a:rPr lang="hr-HR" sz="2800" dirty="0" smtClean="0"/>
              <a:t> (a);</a:t>
            </a:r>
          </a:p>
          <a:p>
            <a:pPr>
              <a:buNone/>
            </a:pPr>
            <a:r>
              <a:rPr lang="hr-HR" sz="2800" u="sng" dirty="0" smtClean="0"/>
              <a:t>ako je </a:t>
            </a:r>
            <a:r>
              <a:rPr lang="hr-HR" sz="2800" dirty="0" smtClean="0"/>
              <a:t>a&gt;0 </a:t>
            </a:r>
            <a:r>
              <a:rPr lang="hr-HR" sz="2800" u="sng" dirty="0" smtClean="0"/>
              <a:t>onda</a:t>
            </a:r>
            <a:r>
              <a:rPr lang="hr-HR" sz="2800" dirty="0" smtClean="0"/>
              <a:t> </a:t>
            </a:r>
            <a:r>
              <a:rPr lang="hr-HR" sz="2800" u="sng" dirty="0" smtClean="0"/>
              <a:t>izlaz</a:t>
            </a:r>
            <a:r>
              <a:rPr lang="hr-HR" sz="2800" dirty="0" smtClean="0"/>
              <a:t> a;</a:t>
            </a:r>
          </a:p>
          <a:p>
            <a:pPr>
              <a:buNone/>
            </a:pPr>
            <a:r>
              <a:rPr lang="hr-HR" sz="2800" u="sng" dirty="0" smtClean="0"/>
              <a:t>inače </a:t>
            </a:r>
            <a:r>
              <a:rPr lang="hr-HR" sz="2800" dirty="0" smtClean="0"/>
              <a:t> i</a:t>
            </a:r>
            <a:r>
              <a:rPr lang="hr-HR" sz="2800" u="sng" dirty="0" smtClean="0"/>
              <a:t>zlaz </a:t>
            </a:r>
            <a:r>
              <a:rPr lang="hr-HR" sz="2800" dirty="0" smtClean="0"/>
              <a:t>(-a);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2838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Ispis brojeva od 1 do 10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Ispiši srednju ocjenu za učenike u razredu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323528" y="2174875"/>
            <a:ext cx="4173860" cy="1398141"/>
          </a:xfrm>
        </p:spPr>
        <p:txBody>
          <a:bodyPr/>
          <a:lstStyle/>
          <a:p>
            <a:pPr>
              <a:buNone/>
            </a:pP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a:=1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činiti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izlaz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(a);</a:t>
            </a:r>
            <a:endParaRPr lang="hr-H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ulaz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(broj_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ucenika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uma:=0;</a:t>
            </a:r>
          </a:p>
          <a:p>
            <a:pPr lvl="0">
              <a:buNone/>
            </a:pP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a=1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broj_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ucenika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činiti </a:t>
            </a:r>
          </a:p>
          <a:p>
            <a:pPr lvl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ulaz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(ocjena_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suma:=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suma+ocjena_uc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}</a:t>
            </a:r>
          </a:p>
          <a:p>
            <a:pPr lvl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prosjek:=suma/broj_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ucenika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hr-HR" u="sng" dirty="0" smtClean="0">
                <a:latin typeface="Times New Roman" pitchFamily="18" charset="0"/>
                <a:cs typeface="Times New Roman" pitchFamily="18" charset="0"/>
              </a:rPr>
              <a:t>izlaz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(prosjek);</a:t>
            </a:r>
            <a:endParaRPr lang="hr-HR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zervirano mjesto teksta 2"/>
          <p:cNvSpPr txBox="1">
            <a:spLocks/>
          </p:cNvSpPr>
          <p:nvPr/>
        </p:nvSpPr>
        <p:spPr>
          <a:xfrm>
            <a:off x="395536" y="306896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b="1" dirty="0" smtClean="0">
                <a:solidFill>
                  <a:schemeClr val="accent2"/>
                </a:solidFill>
              </a:rPr>
              <a:t>Suma brojeva od 1 do 10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8" name="Rezervirano mjesto sadržaja 3"/>
          <p:cNvSpPr txBox="1">
            <a:spLocks/>
          </p:cNvSpPr>
          <p:nvPr/>
        </p:nvSpPr>
        <p:spPr>
          <a:xfrm>
            <a:off x="539552" y="3933056"/>
            <a:ext cx="40401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suma:=0;</a:t>
            </a:r>
            <a:endParaRPr kumimoji="0" lang="hr-HR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a:=1 </a:t>
            </a: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činiti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suma:=suma+a;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izlaz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(suma);</a:t>
            </a:r>
            <a:endParaRPr kumimoji="0" lang="hr-H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9608" r="8823" b="29412"/>
          <a:stretch>
            <a:fillRect/>
          </a:stretch>
        </p:blipFill>
        <p:spPr bwMode="auto">
          <a:xfrm>
            <a:off x="1907704" y="5921896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teksta 2"/>
          <p:cNvSpPr txBox="1">
            <a:spLocks/>
          </p:cNvSpPr>
          <p:nvPr/>
        </p:nvSpPr>
        <p:spPr>
          <a:xfrm>
            <a:off x="410046" y="148478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b="1" dirty="0" smtClean="0">
                <a:solidFill>
                  <a:schemeClr val="accent2"/>
                </a:solidFill>
              </a:rPr>
              <a:t>Upisati 10 brojeva. Ispisati sumu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8" name="Rezervirano mjesto sadržaja 3"/>
          <p:cNvSpPr txBox="1">
            <a:spLocks/>
          </p:cNvSpPr>
          <p:nvPr/>
        </p:nvSpPr>
        <p:spPr>
          <a:xfrm>
            <a:off x="539552" y="2276872"/>
            <a:ext cx="404018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uma:=0;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a:=1 </a:t>
            </a: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hr-H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činiti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ulaz (broj);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suma:=suma+broj;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}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izlaz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(suma);</a:t>
            </a:r>
            <a:endParaRPr kumimoji="0" lang="hr-H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37002" y="1196752"/>
            <a:ext cx="8229600" cy="9906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Ispisuj potencije broja 2 do 1000</a:t>
            </a:r>
            <a:endParaRPr lang="hr-HR" sz="24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80808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otencija:=1;</a:t>
            </a:r>
          </a:p>
          <a:p>
            <a:pPr marL="0" indent="0">
              <a:buNone/>
            </a:pPr>
            <a:r>
              <a:rPr lang="hr-HR" u="sng" dirty="0" smtClean="0"/>
              <a:t>ponavljaj</a:t>
            </a:r>
          </a:p>
          <a:p>
            <a:pPr marL="0" indent="0">
              <a:buNone/>
            </a:pPr>
            <a:r>
              <a:rPr lang="hr-HR" dirty="0" smtClean="0"/>
              <a:t>{</a:t>
            </a:r>
          </a:p>
          <a:p>
            <a:pPr marL="0" indent="0"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potencija;</a:t>
            </a:r>
          </a:p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otencija:= potencija*2;</a:t>
            </a:r>
          </a:p>
          <a:p>
            <a:pPr marL="0" indent="0">
              <a:buNone/>
            </a:pPr>
            <a:r>
              <a:rPr lang="hr-HR" dirty="0" smtClean="0"/>
              <a:t>} </a:t>
            </a:r>
            <a:r>
              <a:rPr lang="hr-HR" u="sng" dirty="0" smtClean="0"/>
              <a:t>dok</a:t>
            </a:r>
            <a:r>
              <a:rPr lang="hr-HR" dirty="0" smtClean="0"/>
              <a:t> </a:t>
            </a:r>
            <a:r>
              <a:rPr lang="hr-HR" u="sng" dirty="0" smtClean="0"/>
              <a:t>je</a:t>
            </a:r>
            <a:r>
              <a:rPr lang="hr-HR" dirty="0" smtClean="0"/>
              <a:t> (potencija&lt;1000);</a:t>
            </a:r>
          </a:p>
          <a:p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7544" y="44624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FF0000"/>
                </a:solidFill>
              </a:rPr>
              <a:t>Ponavljanje s uvjetom na početku/kraju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Ponavljanje s uvjetom na početku/kraju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Učitavaj prosjeke učenika. Prekida se kod upisa nule. Ispiši najmanji prosjek i prosjek svih.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499992" y="1535113"/>
            <a:ext cx="4186808" cy="639762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Učitavaj prosjeke učenika. Prekida se kod upisa nule. Ispiši najmanji i prosjek.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35496" y="2174875"/>
            <a:ext cx="4392488" cy="395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(prosjek);</a:t>
            </a:r>
          </a:p>
          <a:p>
            <a:pPr>
              <a:buNone/>
            </a:pPr>
            <a:r>
              <a:rPr lang="hr-HR" dirty="0" err="1" smtClean="0"/>
              <a:t>sump</a:t>
            </a:r>
            <a:r>
              <a:rPr lang="hr-HR" dirty="0" smtClean="0"/>
              <a:t>:=prosjek, </a:t>
            </a:r>
            <a:r>
              <a:rPr lang="hr-HR" dirty="0" err="1" smtClean="0"/>
              <a:t>brojac</a:t>
            </a:r>
            <a:r>
              <a:rPr lang="hr-HR" dirty="0" smtClean="0"/>
              <a:t>:=1, min:=prosjek;</a:t>
            </a:r>
          </a:p>
          <a:p>
            <a:pPr>
              <a:buNone/>
            </a:pPr>
            <a:r>
              <a:rPr lang="hr-HR" u="sng" dirty="0" smtClean="0"/>
              <a:t>dok je </a:t>
            </a:r>
            <a:r>
              <a:rPr lang="hr-HR" dirty="0" smtClean="0"/>
              <a:t>(prosjek&lt;&gt;0) </a:t>
            </a:r>
          </a:p>
          <a:p>
            <a:pPr>
              <a:buNone/>
            </a:pPr>
            <a:r>
              <a:rPr lang="hr-HR" dirty="0" smtClean="0"/>
              <a:t>{</a:t>
            </a:r>
          </a:p>
          <a:p>
            <a:pPr>
              <a:buNone/>
            </a:pPr>
            <a:r>
              <a:rPr lang="hr-HR" u="sng" dirty="0" smtClean="0"/>
              <a:t>ulaz </a:t>
            </a:r>
            <a:r>
              <a:rPr lang="hr-HR" dirty="0" smtClean="0"/>
              <a:t> (prosjek);</a:t>
            </a:r>
            <a:endParaRPr lang="hr-HR" u="sng" dirty="0" smtClean="0"/>
          </a:p>
          <a:p>
            <a:pPr>
              <a:buNone/>
            </a:pPr>
            <a:r>
              <a:rPr lang="hr-HR" u="sng" dirty="0" smtClean="0"/>
              <a:t>ako je</a:t>
            </a:r>
            <a:r>
              <a:rPr lang="hr-HR" dirty="0" smtClean="0"/>
              <a:t> prosjek&lt;min i prosjek&lt;&gt;0 </a:t>
            </a:r>
            <a:r>
              <a:rPr lang="hr-HR" u="sng" dirty="0" smtClean="0"/>
              <a:t>onda</a:t>
            </a:r>
            <a:r>
              <a:rPr lang="hr-HR" dirty="0" smtClean="0"/>
              <a:t> min:=prosjek;</a:t>
            </a:r>
          </a:p>
          <a:p>
            <a:pPr>
              <a:buNone/>
            </a:pPr>
            <a:r>
              <a:rPr lang="hr-HR" dirty="0" err="1" smtClean="0"/>
              <a:t>sump</a:t>
            </a:r>
            <a:r>
              <a:rPr lang="hr-HR" dirty="0" smtClean="0"/>
              <a:t>:=</a:t>
            </a:r>
            <a:r>
              <a:rPr lang="hr-HR" dirty="0" err="1" smtClean="0"/>
              <a:t>sump+prosjek</a:t>
            </a:r>
            <a:r>
              <a:rPr lang="hr-HR" dirty="0" smtClean="0"/>
              <a:t>;</a:t>
            </a:r>
          </a:p>
          <a:p>
            <a:pPr>
              <a:buNone/>
            </a:pPr>
            <a:r>
              <a:rPr lang="hr-HR" dirty="0" err="1" smtClean="0"/>
              <a:t>brojac</a:t>
            </a:r>
            <a:r>
              <a:rPr lang="hr-HR" dirty="0" smtClean="0"/>
              <a:t>:=brojac+1;</a:t>
            </a:r>
          </a:p>
          <a:p>
            <a:pPr>
              <a:buNone/>
            </a:pPr>
            <a:r>
              <a:rPr lang="hr-HR" dirty="0" smtClean="0"/>
              <a:t>}</a:t>
            </a:r>
          </a:p>
          <a:p>
            <a:pPr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 min, </a:t>
            </a:r>
            <a:r>
              <a:rPr lang="hr-HR" dirty="0" err="1" smtClean="0"/>
              <a:t>sump</a:t>
            </a:r>
            <a:r>
              <a:rPr lang="hr-HR" dirty="0" smtClean="0"/>
              <a:t>/brojac-1);</a:t>
            </a:r>
            <a:endParaRPr lang="hr-HR" u="sng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211960" y="2174875"/>
            <a:ext cx="4824536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min:=6, </a:t>
            </a:r>
            <a:r>
              <a:rPr lang="hr-HR" dirty="0" err="1" smtClean="0"/>
              <a:t>sump</a:t>
            </a:r>
            <a:r>
              <a:rPr lang="hr-HR" dirty="0" smtClean="0"/>
              <a:t>:=0, </a:t>
            </a:r>
            <a:r>
              <a:rPr lang="hr-HR" dirty="0" err="1" smtClean="0"/>
              <a:t>brojac</a:t>
            </a:r>
            <a:r>
              <a:rPr lang="hr-HR" dirty="0" smtClean="0"/>
              <a:t>:=0;</a:t>
            </a:r>
          </a:p>
          <a:p>
            <a:pPr>
              <a:buNone/>
            </a:pPr>
            <a:r>
              <a:rPr lang="hr-HR" u="sng" dirty="0" smtClean="0"/>
              <a:t>ponavljaj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{ </a:t>
            </a:r>
          </a:p>
          <a:p>
            <a:pPr>
              <a:buNone/>
            </a:pPr>
            <a:r>
              <a:rPr lang="hr-HR" u="sng" dirty="0" smtClean="0"/>
              <a:t>ulaz </a:t>
            </a:r>
            <a:r>
              <a:rPr lang="hr-HR" dirty="0" smtClean="0"/>
              <a:t> (prosjek);</a:t>
            </a:r>
            <a:endParaRPr lang="hr-HR" u="sng" dirty="0" smtClean="0"/>
          </a:p>
          <a:p>
            <a:pPr>
              <a:buNone/>
            </a:pPr>
            <a:r>
              <a:rPr lang="hr-HR" u="sng" dirty="0" smtClean="0"/>
              <a:t>ako je</a:t>
            </a:r>
            <a:r>
              <a:rPr lang="hr-HR" dirty="0" smtClean="0"/>
              <a:t> prosjek&lt;min </a:t>
            </a:r>
            <a:r>
              <a:rPr lang="hr-HR" dirty="0"/>
              <a:t>i prosjek&lt;&gt;0 </a:t>
            </a:r>
            <a:r>
              <a:rPr lang="hr-HR" dirty="0" smtClean="0"/>
              <a:t> </a:t>
            </a:r>
            <a:r>
              <a:rPr lang="hr-HR" u="sng" dirty="0" smtClean="0"/>
              <a:t>onda</a:t>
            </a:r>
            <a:r>
              <a:rPr lang="hr-HR" dirty="0" smtClean="0"/>
              <a:t> min:=prosjek;</a:t>
            </a:r>
          </a:p>
          <a:p>
            <a:pPr>
              <a:buNone/>
            </a:pPr>
            <a:r>
              <a:rPr lang="hr-HR" dirty="0" err="1" smtClean="0"/>
              <a:t>sump</a:t>
            </a:r>
            <a:r>
              <a:rPr lang="hr-HR" dirty="0" smtClean="0"/>
              <a:t>:=</a:t>
            </a:r>
            <a:r>
              <a:rPr lang="hr-HR" dirty="0" err="1" smtClean="0"/>
              <a:t>sump+prosjek</a:t>
            </a:r>
            <a:r>
              <a:rPr lang="hr-HR" dirty="0" smtClean="0"/>
              <a:t>;</a:t>
            </a:r>
          </a:p>
          <a:p>
            <a:pPr>
              <a:buNone/>
            </a:pPr>
            <a:r>
              <a:rPr lang="hr-HR" dirty="0" err="1" smtClean="0"/>
              <a:t>brojac</a:t>
            </a:r>
            <a:r>
              <a:rPr lang="hr-HR" dirty="0" smtClean="0"/>
              <a:t>:=brojac+1;</a:t>
            </a:r>
          </a:p>
          <a:p>
            <a:pPr>
              <a:buNone/>
            </a:pPr>
            <a:r>
              <a:rPr lang="hr-HR" dirty="0" smtClean="0"/>
              <a:t>}</a:t>
            </a:r>
            <a:r>
              <a:rPr lang="hr-HR" u="sng" dirty="0" smtClean="0"/>
              <a:t>dok je </a:t>
            </a:r>
            <a:r>
              <a:rPr lang="hr-HR" dirty="0" smtClean="0"/>
              <a:t>(prosjek&lt;&gt;0);</a:t>
            </a:r>
          </a:p>
          <a:p>
            <a:pPr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</a:t>
            </a:r>
            <a:r>
              <a:rPr lang="hr-HR" dirty="0" err="1" smtClean="0"/>
              <a:t>sump</a:t>
            </a:r>
            <a:r>
              <a:rPr lang="hr-HR" dirty="0" smtClean="0"/>
              <a:t>/brojac-1, min);</a:t>
            </a:r>
            <a:endParaRPr lang="hr-HR" u="sng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7" name="Akcijski gumb: Pomoć 6">
            <a:hlinkClick r:id="" action="ppaction://noaction" highlightClick="1"/>
          </p:cNvPr>
          <p:cNvSpPr/>
          <p:nvPr/>
        </p:nvSpPr>
        <p:spPr>
          <a:xfrm>
            <a:off x="3203848" y="5849888"/>
            <a:ext cx="1224136" cy="100811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Razlika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uiExpand="1" build="p"/>
      <p:bldP spid="6" grpId="0" build="p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prosjek=6,sump:=0, </a:t>
            </a:r>
            <a:r>
              <a:rPr lang="hr-HR" dirty="0" err="1"/>
              <a:t>brojac</a:t>
            </a:r>
            <a:r>
              <a:rPr lang="hr-HR" dirty="0" smtClean="0"/>
              <a:t>:=0, </a:t>
            </a:r>
            <a:r>
              <a:rPr lang="hr-HR" dirty="0"/>
              <a:t>min</a:t>
            </a:r>
            <a:r>
              <a:rPr lang="hr-HR" dirty="0" smtClean="0"/>
              <a:t>:=6;</a:t>
            </a:r>
            <a:endParaRPr lang="hr-HR" dirty="0"/>
          </a:p>
          <a:p>
            <a:pPr>
              <a:buNone/>
            </a:pPr>
            <a:r>
              <a:rPr lang="hr-HR" u="sng" dirty="0"/>
              <a:t>dok je </a:t>
            </a:r>
            <a:r>
              <a:rPr lang="hr-HR" dirty="0"/>
              <a:t>(prosjek&lt;&gt;0) </a:t>
            </a:r>
          </a:p>
          <a:p>
            <a:pPr>
              <a:buNone/>
            </a:pPr>
            <a:r>
              <a:rPr lang="hr-HR" dirty="0"/>
              <a:t>{</a:t>
            </a:r>
          </a:p>
          <a:p>
            <a:pPr>
              <a:buNone/>
            </a:pPr>
            <a:r>
              <a:rPr lang="hr-HR" u="sng" dirty="0"/>
              <a:t>ulaz </a:t>
            </a:r>
            <a:r>
              <a:rPr lang="hr-HR" dirty="0"/>
              <a:t> (prosjek);</a:t>
            </a:r>
            <a:endParaRPr lang="hr-HR" u="sng" dirty="0"/>
          </a:p>
          <a:p>
            <a:pPr>
              <a:buNone/>
            </a:pPr>
            <a:r>
              <a:rPr lang="hr-HR" u="sng" dirty="0"/>
              <a:t>ako je</a:t>
            </a:r>
            <a:r>
              <a:rPr lang="hr-HR" dirty="0"/>
              <a:t> prosjek&lt;min i prosjek&lt;&gt;0 </a:t>
            </a:r>
            <a:r>
              <a:rPr lang="hr-HR" u="sng" dirty="0"/>
              <a:t>onda</a:t>
            </a:r>
            <a:r>
              <a:rPr lang="hr-HR" dirty="0"/>
              <a:t> min:=prosjek;</a:t>
            </a:r>
          </a:p>
          <a:p>
            <a:pPr>
              <a:buNone/>
            </a:pPr>
            <a:r>
              <a:rPr lang="hr-HR" dirty="0" err="1"/>
              <a:t>sump</a:t>
            </a:r>
            <a:r>
              <a:rPr lang="hr-HR" dirty="0"/>
              <a:t>:=</a:t>
            </a:r>
            <a:r>
              <a:rPr lang="hr-HR" dirty="0" err="1"/>
              <a:t>sump+prosjek</a:t>
            </a:r>
            <a:r>
              <a:rPr lang="hr-HR" dirty="0"/>
              <a:t>;</a:t>
            </a:r>
          </a:p>
          <a:p>
            <a:pPr>
              <a:buNone/>
            </a:pPr>
            <a:r>
              <a:rPr lang="hr-HR" dirty="0" err="1"/>
              <a:t>brojac</a:t>
            </a:r>
            <a:r>
              <a:rPr lang="hr-HR" dirty="0"/>
              <a:t>:=brojac+1;</a:t>
            </a:r>
          </a:p>
          <a:p>
            <a:pPr>
              <a:buNone/>
            </a:pPr>
            <a:r>
              <a:rPr lang="hr-HR" dirty="0"/>
              <a:t>}</a:t>
            </a:r>
          </a:p>
          <a:p>
            <a:pPr>
              <a:buNone/>
            </a:pPr>
            <a:r>
              <a:rPr lang="hr-HR" u="sng" dirty="0"/>
              <a:t>izlaz</a:t>
            </a:r>
            <a:r>
              <a:rPr lang="hr-HR" dirty="0"/>
              <a:t> ( min, </a:t>
            </a:r>
            <a:r>
              <a:rPr lang="hr-HR" dirty="0" err="1"/>
              <a:t>sump</a:t>
            </a:r>
            <a:r>
              <a:rPr lang="hr-HR" dirty="0"/>
              <a:t>/brojac-1);</a:t>
            </a:r>
            <a:endParaRPr lang="hr-HR" u="sng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4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Zamjena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Pomoćna varijabla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Suma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2242592" cy="3951288"/>
          </a:xfrm>
        </p:spPr>
        <p:txBody>
          <a:bodyPr/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(a, b);</a:t>
            </a:r>
            <a:endParaRPr lang="hr-HR" u="sng" dirty="0" smtClean="0"/>
          </a:p>
          <a:p>
            <a:pPr>
              <a:buNone/>
            </a:pPr>
            <a:r>
              <a:rPr lang="hr-HR" dirty="0" smtClean="0"/>
              <a:t>t:=a;</a:t>
            </a:r>
          </a:p>
          <a:p>
            <a:pPr>
              <a:buNone/>
            </a:pPr>
            <a:r>
              <a:rPr lang="hr-HR" dirty="0" smtClean="0"/>
              <a:t>a:=b;</a:t>
            </a:r>
          </a:p>
          <a:p>
            <a:pPr>
              <a:buNone/>
            </a:pPr>
            <a:r>
              <a:rPr lang="hr-HR" dirty="0" smtClean="0"/>
              <a:t>b:=t;</a:t>
            </a:r>
          </a:p>
          <a:p>
            <a:pPr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(a, b);</a:t>
            </a:r>
            <a:endParaRPr lang="hr-HR" u="sng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Isprobaj na primjeru!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015207" cy="3951288"/>
          </a:xfrm>
        </p:spPr>
        <p:txBody>
          <a:bodyPr/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(a, b);</a:t>
            </a:r>
            <a:endParaRPr lang="hr-HR" u="sng" dirty="0" smtClean="0"/>
          </a:p>
          <a:p>
            <a:pPr>
              <a:buNone/>
            </a:pPr>
            <a:r>
              <a:rPr lang="hr-HR" dirty="0" smtClean="0"/>
              <a:t>b:=a+b;</a:t>
            </a:r>
          </a:p>
          <a:p>
            <a:pPr>
              <a:buNone/>
            </a:pPr>
            <a:r>
              <a:rPr lang="hr-HR" dirty="0" smtClean="0"/>
              <a:t>a:=b-a;</a:t>
            </a:r>
          </a:p>
          <a:p>
            <a:pPr>
              <a:buNone/>
            </a:pPr>
            <a:r>
              <a:rPr lang="hr-HR" dirty="0" smtClean="0"/>
              <a:t>b:=b-a;</a:t>
            </a:r>
          </a:p>
          <a:p>
            <a:pPr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(a, b);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555776" y="2420888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a=7, b= 5</a:t>
            </a:r>
          </a:p>
          <a:p>
            <a:r>
              <a:rPr lang="hr-HR" sz="2000" dirty="0" smtClean="0"/>
              <a:t>t=7</a:t>
            </a:r>
          </a:p>
          <a:p>
            <a:r>
              <a:rPr lang="hr-HR" sz="2000" dirty="0" smtClean="0"/>
              <a:t>a=5</a:t>
            </a:r>
          </a:p>
          <a:p>
            <a:r>
              <a:rPr lang="hr-HR" sz="2000" dirty="0" smtClean="0"/>
              <a:t>b=7</a:t>
            </a: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6516216" y="2348880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a=7, b= 5</a:t>
            </a:r>
          </a:p>
          <a:p>
            <a:r>
              <a:rPr lang="hr-HR" sz="2000" dirty="0" smtClean="0"/>
              <a:t>b=12</a:t>
            </a:r>
          </a:p>
          <a:p>
            <a:r>
              <a:rPr lang="hr-HR" sz="2000" dirty="0" smtClean="0"/>
              <a:t>a=5</a:t>
            </a:r>
          </a:p>
          <a:p>
            <a:r>
              <a:rPr lang="hr-HR" sz="2000" dirty="0" smtClean="0"/>
              <a:t>b=7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Znamenke broja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38600" cy="4903440"/>
          </a:xfrm>
        </p:spPr>
        <p:txBody>
          <a:bodyPr/>
          <a:lstStyle/>
          <a:p>
            <a:r>
              <a:rPr lang="hr-HR" dirty="0" smtClean="0"/>
              <a:t>Učitaj cijeli broj</a:t>
            </a:r>
          </a:p>
          <a:p>
            <a:r>
              <a:rPr lang="hr-HR" dirty="0" smtClean="0"/>
              <a:t>Ispiši znamenke</a:t>
            </a:r>
          </a:p>
          <a:p>
            <a:endParaRPr lang="hr-HR" dirty="0"/>
          </a:p>
          <a:p>
            <a:r>
              <a:rPr lang="hr-HR" dirty="0" smtClean="0"/>
              <a:t>Ulaz 375</a:t>
            </a:r>
          </a:p>
          <a:p>
            <a:r>
              <a:rPr lang="hr-HR" dirty="0" smtClean="0"/>
              <a:t>Izlaz: </a:t>
            </a:r>
          </a:p>
          <a:p>
            <a:pPr lvl="1"/>
            <a:r>
              <a:rPr lang="hr-HR" dirty="0" smtClean="0"/>
              <a:t>5</a:t>
            </a:r>
          </a:p>
          <a:p>
            <a:pPr lvl="1"/>
            <a:r>
              <a:rPr lang="hr-HR" dirty="0" smtClean="0"/>
              <a:t>7</a:t>
            </a:r>
          </a:p>
          <a:p>
            <a:pPr lvl="1"/>
            <a:r>
              <a:rPr lang="hr-HR" dirty="0" smtClean="0"/>
              <a:t>3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8200" y="1268760"/>
            <a:ext cx="4038600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ulaz(broj);</a:t>
            </a:r>
          </a:p>
          <a:p>
            <a:pPr marL="0" indent="0">
              <a:buNone/>
            </a:pPr>
            <a:r>
              <a:rPr lang="hr-HR" dirty="0" smtClean="0"/>
              <a:t>dok </a:t>
            </a:r>
            <a:r>
              <a:rPr lang="hr-HR" dirty="0"/>
              <a:t>je </a:t>
            </a:r>
            <a:r>
              <a:rPr lang="hr-HR" smtClean="0"/>
              <a:t>broj &gt; </a:t>
            </a:r>
            <a:r>
              <a:rPr lang="hr-HR" dirty="0" smtClean="0"/>
              <a:t>0 </a:t>
            </a:r>
            <a:r>
              <a:rPr lang="hr-HR" dirty="0"/>
              <a:t>činiti 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{</a:t>
            </a:r>
          </a:p>
          <a:p>
            <a:pPr marL="0" indent="0">
              <a:buNone/>
            </a:pPr>
            <a:r>
              <a:rPr lang="hr-HR" dirty="0" smtClean="0"/>
              <a:t> znamenka </a:t>
            </a:r>
            <a:r>
              <a:rPr lang="hr-HR" dirty="0"/>
              <a:t>:= </a:t>
            </a:r>
            <a:r>
              <a:rPr lang="hr-HR" dirty="0" smtClean="0"/>
              <a:t>broj </a:t>
            </a:r>
            <a:r>
              <a:rPr lang="hr-HR" dirty="0" err="1"/>
              <a:t>mod</a:t>
            </a:r>
            <a:r>
              <a:rPr lang="hr-HR" dirty="0"/>
              <a:t> 10; </a:t>
            </a:r>
          </a:p>
          <a:p>
            <a:pPr marL="0" indent="0">
              <a:buNone/>
            </a:pPr>
            <a:r>
              <a:rPr lang="hr-HR" dirty="0" smtClean="0"/>
              <a:t> broj </a:t>
            </a:r>
            <a:r>
              <a:rPr lang="hr-HR" dirty="0"/>
              <a:t>:= </a:t>
            </a:r>
            <a:r>
              <a:rPr lang="hr-HR" dirty="0" smtClean="0"/>
              <a:t>broj div </a:t>
            </a:r>
            <a:r>
              <a:rPr lang="hr-HR" dirty="0"/>
              <a:t>10</a:t>
            </a:r>
            <a:r>
              <a:rPr lang="hr-HR" dirty="0" smtClean="0"/>
              <a:t>;</a:t>
            </a:r>
          </a:p>
          <a:p>
            <a:pPr marL="0" indent="0">
              <a:buNone/>
            </a:pPr>
            <a:r>
              <a:rPr lang="hr-HR" dirty="0" smtClean="0"/>
              <a:t> izlaz (znamenka);</a:t>
            </a:r>
          </a:p>
          <a:p>
            <a:pPr marL="0" indent="0">
              <a:buNone/>
            </a:pPr>
            <a:r>
              <a:rPr lang="hr-HR" dirty="0" smtClean="0"/>
              <a:t>}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72000" y="4581128"/>
            <a:ext cx="4975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z=5 b=37</a:t>
            </a:r>
          </a:p>
          <a:p>
            <a:r>
              <a:rPr lang="hr-HR" sz="2800" i="1" dirty="0"/>
              <a:t>z=7 b=3</a:t>
            </a:r>
          </a:p>
          <a:p>
            <a:r>
              <a:rPr lang="hr-HR" sz="2800" i="1" dirty="0"/>
              <a:t>z=3 </a:t>
            </a:r>
            <a:r>
              <a:rPr lang="hr-HR" sz="2800" i="1" dirty="0" smtClean="0"/>
              <a:t>b=0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868143" y="5877272"/>
            <a:ext cx="3204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Što bi se desilo da je uvjet </a:t>
            </a:r>
            <a:r>
              <a:rPr lang="hr-HR" i="1" dirty="0" smtClean="0"/>
              <a:t>broj&gt;=</a:t>
            </a:r>
            <a:r>
              <a:rPr lang="hr-HR" i="1" dirty="0"/>
              <a:t>0</a:t>
            </a:r>
          </a:p>
          <a:p>
            <a:r>
              <a:rPr lang="hr-HR" smtClean="0"/>
              <a:t>Kakva je petlja</a:t>
            </a:r>
            <a:r>
              <a:rPr lang="hr-HR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91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Pseudokod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6563072" cy="256984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r-HR" sz="2800" dirty="0" err="1" smtClean="0"/>
              <a:t>Pseudokôd</a:t>
            </a:r>
            <a:r>
              <a:rPr lang="hr-HR" sz="2800" dirty="0" smtClean="0"/>
              <a:t> (</a:t>
            </a:r>
            <a:r>
              <a:rPr lang="hr-HR" sz="2800" i="1" dirty="0" smtClean="0"/>
              <a:t>grč. </a:t>
            </a:r>
            <a:r>
              <a:rPr lang="hr-HR" sz="2800" i="1" dirty="0" err="1" smtClean="0"/>
              <a:t>pseudos</a:t>
            </a:r>
            <a:r>
              <a:rPr lang="hr-HR" sz="2800" i="1" dirty="0" smtClean="0"/>
              <a:t> </a:t>
            </a:r>
            <a:r>
              <a:rPr lang="hr-HR" sz="2800" dirty="0" smtClean="0"/>
              <a:t> </a:t>
            </a:r>
            <a:r>
              <a:rPr lang="hr-HR" sz="2800" dirty="0" smtClean="0">
                <a:cs typeface="Tahoma" pitchFamily="34" charset="0"/>
              </a:rPr>
              <a:t>̶ </a:t>
            </a:r>
            <a:r>
              <a:rPr lang="hr-HR" sz="2800" dirty="0" smtClean="0"/>
              <a:t> laž) je razrađen postupak koji vodi rješenju zadatka pisan govornim jezikom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44948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55622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9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891873"/>
                  </p:ext>
                </p:extLst>
              </p:nvPr>
            </p:nvGraphicFramePr>
            <p:xfrm>
              <a:off x="1187624" y="2276872"/>
              <a:ext cx="6840760" cy="2171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2496411426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3491878595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96899663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9088593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696900928"/>
                        </a:ext>
                      </a:extLst>
                    </a:gridCol>
                  </a:tblGrid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a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b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sz="2400" dirty="0" smtClean="0"/>
                            <a:t> (NE)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a*b (I)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a+b</a:t>
                          </a:r>
                          <a:r>
                            <a:rPr lang="hr-HR" sz="2400" dirty="0" smtClean="0"/>
                            <a:t> (ILI)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54983316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830174107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3585143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17132509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50443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891873"/>
                  </p:ext>
                </p:extLst>
              </p:nvPr>
            </p:nvGraphicFramePr>
            <p:xfrm>
              <a:off x="1187624" y="2276872"/>
              <a:ext cx="6840760" cy="2171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2496411426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3491878595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96899663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9088593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696900928"/>
                        </a:ext>
                      </a:extLst>
                    </a:gridCol>
                  </a:tblGrid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a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b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0000" t="-12676" r="-201778" b="-4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a*b (I)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a+b</a:t>
                          </a:r>
                          <a:r>
                            <a:rPr lang="hr-HR" sz="2400" dirty="0" smtClean="0"/>
                            <a:t> (ILI)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54983316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830174107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35851434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17132509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0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1</a:t>
                          </a:r>
                          <a:endParaRPr lang="hr-HR" sz="2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50443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4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Ako je ulaz 2, 3, 4, 5, 6, 7 što će biti izlaz?</a:t>
            </a:r>
            <a:br>
              <a:rPr lang="hr-HR" dirty="0" smtClean="0"/>
            </a:br>
            <a:r>
              <a:rPr lang="hr-HR" dirty="0" smtClean="0"/>
              <a:t>Što </a:t>
            </a:r>
            <a:r>
              <a:rPr lang="hr-HR" smtClean="0"/>
              <a:t>radi algoritam?</a:t>
            </a: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1097280" y="1845734"/>
            <a:ext cx="7291144" cy="40233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hr-H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:=0;</a:t>
            </a:r>
          </a:p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hr-HR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ulaz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(n);</a:t>
            </a:r>
          </a:p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hr-HR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b:= 1 </a:t>
            </a:r>
            <a:r>
              <a:rPr lang="hr-HR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hr-HR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činiti</a:t>
            </a:r>
          </a:p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ako je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l-PL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= 0 </a:t>
            </a:r>
            <a:r>
              <a:rPr lang="pl-PL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onda</a:t>
            </a:r>
          </a:p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r-H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:=br+1;</a:t>
            </a:r>
          </a:p>
          <a:p>
            <a:pPr marL="0" indent="0">
              <a:spcBef>
                <a:spcPts val="0"/>
              </a:spcBef>
              <a:buFont typeface="Wingdings 3"/>
              <a:buNone/>
            </a:pPr>
            <a:r>
              <a:rPr lang="hr-HR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izlaz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hr-H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hr-H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hr-H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24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896317" y="1170157"/>
            <a:ext cx="3754760" cy="4975448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 Koja će biti vrijednost varijable b nakon izvođenja sljedećih naredbi? </a:t>
            </a:r>
          </a:p>
          <a:p>
            <a:pPr marL="0" indent="0">
              <a:buNone/>
            </a:pPr>
            <a:r>
              <a:rPr lang="vi-VN" dirty="0" smtClean="0"/>
              <a:t>a </a:t>
            </a:r>
            <a:r>
              <a:rPr lang="vi-VN" dirty="0"/>
              <a:t>:= 2; </a:t>
            </a:r>
          </a:p>
          <a:p>
            <a:pPr marL="0" indent="0">
              <a:buNone/>
            </a:pPr>
            <a:r>
              <a:rPr lang="vi-VN" dirty="0"/>
              <a:t>b := 3; </a:t>
            </a:r>
          </a:p>
          <a:p>
            <a:pPr marL="0" indent="0">
              <a:buNone/>
            </a:pPr>
            <a:r>
              <a:rPr lang="vi-VN" dirty="0"/>
              <a:t>a := a * b; </a:t>
            </a:r>
          </a:p>
          <a:p>
            <a:pPr marL="0" indent="0">
              <a:buNone/>
            </a:pPr>
            <a:r>
              <a:rPr lang="vi-VN" dirty="0"/>
              <a:t>b := 3 * a;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39552" y="1143000"/>
            <a:ext cx="4474840" cy="4975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Što će ispisati sljedeći dio programa za unesene vrijednosti parametara:  </a:t>
            </a:r>
          </a:p>
          <a:p>
            <a:pPr marL="0" indent="0">
              <a:buNone/>
            </a:pPr>
            <a:r>
              <a:rPr lang="hr-HR" dirty="0"/>
              <a:t>a = 30, b = 30 i c = 30?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ulaz </a:t>
            </a:r>
            <a:r>
              <a:rPr lang="hr-HR" dirty="0"/>
              <a:t>(a, b, </a:t>
            </a:r>
            <a:r>
              <a:rPr lang="hr-HR" dirty="0" err="1"/>
              <a:t>c</a:t>
            </a:r>
            <a:r>
              <a:rPr lang="hr-HR" dirty="0"/>
              <a:t>); </a:t>
            </a:r>
          </a:p>
          <a:p>
            <a:pPr marL="0" indent="0">
              <a:buNone/>
            </a:pPr>
            <a:r>
              <a:rPr lang="hr-HR" dirty="0"/>
              <a:t>ako je (a &lt; b) I (a &lt; c) onda  </a:t>
            </a:r>
          </a:p>
          <a:p>
            <a:pPr marL="0" indent="0">
              <a:buNone/>
            </a:pPr>
            <a:r>
              <a:rPr lang="hr-HR" dirty="0"/>
              <a:t>  izlaz ('Slunj') </a:t>
            </a:r>
          </a:p>
          <a:p>
            <a:pPr marL="0" indent="0">
              <a:buNone/>
            </a:pPr>
            <a:r>
              <a:rPr lang="hr-HR" dirty="0"/>
              <a:t>inače ako je b &lt;= c onda </a:t>
            </a:r>
          </a:p>
          <a:p>
            <a:pPr marL="0" indent="0">
              <a:buNone/>
            </a:pPr>
            <a:r>
              <a:rPr lang="hr-HR" dirty="0"/>
              <a:t>  izlaz ('Umag') </a:t>
            </a:r>
          </a:p>
          <a:p>
            <a:pPr marL="0" indent="0">
              <a:buNone/>
            </a:pPr>
            <a:r>
              <a:rPr lang="hr-HR" dirty="0"/>
              <a:t>inače  </a:t>
            </a:r>
          </a:p>
          <a:p>
            <a:pPr marL="0" indent="0">
              <a:buNone/>
            </a:pPr>
            <a:r>
              <a:rPr lang="hr-HR" dirty="0"/>
              <a:t>  izlaz ('Makarska'); </a:t>
            </a:r>
          </a:p>
        </p:txBody>
      </p:sp>
    </p:spTree>
    <p:extLst>
      <p:ext uri="{BB962C8B-B14F-4D97-AF65-F5344CB8AC3E}">
        <p14:creationId xmlns:p14="http://schemas.microsoft.com/office/powerpoint/2010/main" val="6967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će ispisati sljedeći dio programa?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n </a:t>
            </a:r>
            <a:r>
              <a:rPr lang="hr-HR" dirty="0"/>
              <a:t>:= 290; </a:t>
            </a:r>
          </a:p>
          <a:p>
            <a:pPr marL="0" indent="0">
              <a:buNone/>
            </a:pPr>
            <a:r>
              <a:rPr lang="hr-HR" dirty="0"/>
              <a:t>m := 300; </a:t>
            </a:r>
          </a:p>
          <a:p>
            <a:pPr marL="0" indent="0">
              <a:buNone/>
            </a:pPr>
            <a:r>
              <a:rPr lang="hr-HR" dirty="0"/>
              <a:t>za i := n do m činiti </a:t>
            </a:r>
          </a:p>
          <a:p>
            <a:pPr marL="0" indent="0">
              <a:buNone/>
            </a:pPr>
            <a:r>
              <a:rPr lang="hr-HR" dirty="0"/>
              <a:t>  { </a:t>
            </a:r>
          </a:p>
          <a:p>
            <a:pPr marL="0" indent="0">
              <a:buNone/>
            </a:pPr>
            <a:r>
              <a:rPr lang="hr-HR" dirty="0"/>
              <a:t>  t := i; </a:t>
            </a:r>
          </a:p>
          <a:p>
            <a:pPr marL="0" indent="0">
              <a:buNone/>
            </a:pPr>
            <a:r>
              <a:rPr lang="hr-HR" dirty="0"/>
              <a:t>  k := t </a:t>
            </a:r>
            <a:r>
              <a:rPr lang="hr-HR" dirty="0" err="1"/>
              <a:t>mod</a:t>
            </a:r>
            <a:r>
              <a:rPr lang="hr-HR" dirty="0"/>
              <a:t> 10; </a:t>
            </a:r>
          </a:p>
          <a:p>
            <a:pPr marL="0" indent="0">
              <a:buNone/>
            </a:pPr>
            <a:r>
              <a:rPr lang="hr-HR" dirty="0"/>
              <a:t>  dok je t &gt;= 10 činiti   </a:t>
            </a:r>
          </a:p>
          <a:p>
            <a:pPr marL="0" indent="0">
              <a:buNone/>
            </a:pPr>
            <a:r>
              <a:rPr lang="hr-HR" dirty="0"/>
              <a:t>   t := t div 10; </a:t>
            </a:r>
          </a:p>
          <a:p>
            <a:pPr marL="0" indent="0">
              <a:buNone/>
            </a:pPr>
            <a:r>
              <a:rPr lang="hr-HR" dirty="0"/>
              <a:t>  ako je t + k = 9 onda </a:t>
            </a:r>
          </a:p>
          <a:p>
            <a:pPr marL="0" indent="0">
              <a:buNone/>
            </a:pPr>
            <a:r>
              <a:rPr lang="hr-HR" dirty="0"/>
              <a:t>   izlaz (i); </a:t>
            </a:r>
          </a:p>
          <a:p>
            <a:pPr marL="0" indent="0">
              <a:buNone/>
            </a:pPr>
            <a:r>
              <a:rPr lang="hr-HR" dirty="0"/>
              <a:t>  }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462127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1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div i </a:t>
            </a:r>
            <a:r>
              <a:rPr lang="hr-HR" dirty="0" err="1" smtClean="0"/>
              <a:t>mod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76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5772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391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4238625"/>
            <a:ext cx="461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23528" y="5373216"/>
            <a:ext cx="339472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Primjer: Zamjena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</a:t>
            </a:r>
            <a:r>
              <a:rPr lang="hr-HR" dirty="0" err="1" smtClean="0"/>
              <a:t>Max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5505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6334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Klupa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180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Mještani su odlučili uz rijeku koja prolazi kroz njihovo mjesto postaviti niz naizmjenično </a:t>
            </a:r>
            <a:r>
              <a:rPr lang="hr-HR" dirty="0" smtClean="0"/>
              <a:t>plavih i </a:t>
            </a:r>
            <a:r>
              <a:rPr lang="hr-HR" dirty="0"/>
              <a:t>crvenih klupa s tim da prva klupa u nizu bude plava. Izračunali su da trebaju postaviti </a:t>
            </a:r>
            <a:r>
              <a:rPr lang="hr-HR" dirty="0" smtClean="0"/>
              <a:t>točno </a:t>
            </a:r>
            <a:r>
              <a:rPr lang="hr-HR" b="1" i="1" dirty="0" smtClean="0"/>
              <a:t>n </a:t>
            </a:r>
            <a:r>
              <a:rPr lang="hr-HR" dirty="0"/>
              <a:t>klupa. Napišite program u </a:t>
            </a:r>
            <a:r>
              <a:rPr lang="hr-HR" dirty="0" err="1"/>
              <a:t>pseudojeziku</a:t>
            </a:r>
            <a:r>
              <a:rPr lang="hr-HR" dirty="0"/>
              <a:t> koji će za učitani broj klupa </a:t>
            </a:r>
            <a:r>
              <a:rPr lang="hr-HR" b="1" i="1" dirty="0"/>
              <a:t>n </a:t>
            </a:r>
            <a:r>
              <a:rPr lang="hr-HR" dirty="0"/>
              <a:t>ispisati koliko </a:t>
            </a:r>
            <a:r>
              <a:rPr lang="hr-HR" dirty="0" smtClean="0"/>
              <a:t>im treba plavih </a:t>
            </a:r>
            <a:r>
              <a:rPr lang="hr-HR" b="1" i="1" dirty="0"/>
              <a:t>p</a:t>
            </a:r>
            <a:r>
              <a:rPr lang="hr-HR" dirty="0"/>
              <a:t>, a koliko crvenih </a:t>
            </a:r>
            <a:r>
              <a:rPr lang="hr-HR" b="1" i="1" dirty="0"/>
              <a:t>c </a:t>
            </a:r>
            <a:r>
              <a:rPr lang="hr-HR" dirty="0"/>
              <a:t>klupa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/>
          </a:p>
        </p:txBody>
      </p:sp>
      <p:grpSp>
        <p:nvGrpSpPr>
          <p:cNvPr id="13" name="Grupa 12"/>
          <p:cNvGrpSpPr/>
          <p:nvPr/>
        </p:nvGrpSpPr>
        <p:grpSpPr>
          <a:xfrm>
            <a:off x="971600" y="3717032"/>
            <a:ext cx="3024336" cy="612812"/>
            <a:chOff x="971600" y="3717032"/>
            <a:chExt cx="3024336" cy="612812"/>
          </a:xfrm>
        </p:grpSpPr>
        <p:sp>
          <p:nvSpPr>
            <p:cNvPr id="4" name="Pravokutnik 3"/>
            <p:cNvSpPr/>
            <p:nvPr/>
          </p:nvSpPr>
          <p:spPr>
            <a:xfrm>
              <a:off x="971600" y="3717032"/>
              <a:ext cx="432048" cy="21602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Pravokutnik 4"/>
            <p:cNvSpPr/>
            <p:nvPr/>
          </p:nvSpPr>
          <p:spPr>
            <a:xfrm>
              <a:off x="1619672" y="3717032"/>
              <a:ext cx="504056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/>
            <p:cNvSpPr/>
            <p:nvPr/>
          </p:nvSpPr>
          <p:spPr>
            <a:xfrm>
              <a:off x="2267744" y="3717032"/>
              <a:ext cx="432048" cy="21602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2843808" y="3730744"/>
              <a:ext cx="504056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973168" y="4099168"/>
              <a:ext cx="432048" cy="21602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621240" y="4099168"/>
              <a:ext cx="504056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2269312" y="4099168"/>
              <a:ext cx="432048" cy="21602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Pravokutnik 10"/>
            <p:cNvSpPr/>
            <p:nvPr/>
          </p:nvSpPr>
          <p:spPr>
            <a:xfrm>
              <a:off x="2845376" y="4112880"/>
              <a:ext cx="504056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Pravokutnik 11"/>
            <p:cNvSpPr/>
            <p:nvPr/>
          </p:nvSpPr>
          <p:spPr>
            <a:xfrm>
              <a:off x="3563888" y="4113820"/>
              <a:ext cx="432048" cy="21602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4" name="Pravokutnik 13"/>
          <p:cNvSpPr/>
          <p:nvPr/>
        </p:nvSpPr>
        <p:spPr>
          <a:xfrm>
            <a:off x="1549874" y="4725144"/>
            <a:ext cx="5974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Ako je paran broj klupa p=c, inače p=c+1</a:t>
            </a:r>
          </a:p>
        </p:txBody>
      </p:sp>
    </p:spTree>
    <p:extLst>
      <p:ext uri="{BB962C8B-B14F-4D97-AF65-F5344CB8AC3E}">
        <p14:creationId xmlns:p14="http://schemas.microsoft.com/office/powerpoint/2010/main" val="27438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smtClean="0"/>
              <a:t>ulaz </a:t>
            </a:r>
            <a:r>
              <a:rPr lang="hr-HR" dirty="0" smtClean="0"/>
              <a:t>(n);</a:t>
            </a:r>
          </a:p>
          <a:p>
            <a:pPr marL="0" indent="0">
              <a:buNone/>
            </a:pPr>
            <a:r>
              <a:rPr lang="hr-HR" dirty="0" smtClean="0"/>
              <a:t>c:=n </a:t>
            </a:r>
            <a:r>
              <a:rPr lang="hr-HR" u="sng" dirty="0" smtClean="0"/>
              <a:t>div</a:t>
            </a:r>
            <a:r>
              <a:rPr lang="hr-HR" dirty="0" smtClean="0"/>
              <a:t> 2;</a:t>
            </a:r>
          </a:p>
          <a:p>
            <a:pPr marL="0" indent="0">
              <a:buNone/>
            </a:pPr>
            <a:r>
              <a:rPr lang="hr-HR" u="sng" dirty="0" smtClean="0"/>
              <a:t>ako je </a:t>
            </a:r>
            <a:r>
              <a:rPr lang="hr-HR" dirty="0" smtClean="0"/>
              <a:t> n </a:t>
            </a:r>
            <a:r>
              <a:rPr lang="hr-HR" u="sng" dirty="0" err="1" smtClean="0"/>
              <a:t>mod</a:t>
            </a:r>
            <a:r>
              <a:rPr lang="hr-HR" dirty="0" smtClean="0"/>
              <a:t> </a:t>
            </a:r>
            <a:r>
              <a:rPr lang="hr-HR" dirty="0" err="1" smtClean="0"/>
              <a:t>2</a:t>
            </a:r>
            <a:r>
              <a:rPr lang="hr-HR" dirty="0" smtClean="0"/>
              <a:t>:=0 </a:t>
            </a:r>
            <a:r>
              <a:rPr lang="hr-HR" u="sng" dirty="0" smtClean="0"/>
              <a:t>onda </a:t>
            </a:r>
            <a:r>
              <a:rPr lang="hr-HR" dirty="0" smtClean="0"/>
              <a:t>p:=c;</a:t>
            </a:r>
          </a:p>
          <a:p>
            <a:pPr marL="0" indent="0">
              <a:buNone/>
            </a:pPr>
            <a:r>
              <a:rPr lang="hr-HR" u="sng" dirty="0" smtClean="0"/>
              <a:t>inače</a:t>
            </a:r>
            <a:r>
              <a:rPr lang="hr-HR" dirty="0" smtClean="0"/>
              <a:t> p:=c+1;</a:t>
            </a:r>
          </a:p>
          <a:p>
            <a:pPr marL="0" indent="0"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(‘plavih’ , p , ‘crvenih ‘ , c );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3767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Naredbe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16641"/>
              </p:ext>
            </p:extLst>
          </p:nvPr>
        </p:nvGraphicFramePr>
        <p:xfrm>
          <a:off x="0" y="1412776"/>
          <a:ext cx="6660233" cy="463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Blok naredbi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{  }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{   }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Unos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ulaz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scanf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Ispis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izlaz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printf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Pridruživanje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:=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=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402">
                <a:tc>
                  <a:txBody>
                    <a:bodyPr/>
                    <a:lstStyle/>
                    <a:p>
                      <a:r>
                        <a:rPr lang="hr-HR" dirty="0" smtClean="0"/>
                        <a:t>Grananje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ako je </a:t>
                      </a:r>
                      <a:r>
                        <a:rPr lang="hr-HR" u="none" dirty="0" smtClean="0"/>
                        <a:t>uvjet </a:t>
                      </a:r>
                      <a:r>
                        <a:rPr lang="hr-HR" u="sng" dirty="0" smtClean="0"/>
                        <a:t>onda</a:t>
                      </a:r>
                      <a:r>
                        <a:rPr lang="hr-HR" u="none" dirty="0" smtClean="0"/>
                        <a:t> naredba1</a:t>
                      </a:r>
                    </a:p>
                    <a:p>
                      <a:r>
                        <a:rPr lang="hr-HR" u="sng" dirty="0" smtClean="0"/>
                        <a:t>inače</a:t>
                      </a:r>
                      <a:r>
                        <a:rPr lang="hr-HR" u="none" baseline="0" dirty="0" smtClean="0"/>
                        <a:t> naredba2;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if</a:t>
                      </a:r>
                      <a:r>
                        <a:rPr lang="hr-HR" dirty="0" smtClean="0"/>
                        <a:t> (uvjet) naredba1;</a:t>
                      </a:r>
                    </a:p>
                    <a:p>
                      <a:r>
                        <a:rPr lang="hr-HR" dirty="0" err="1" smtClean="0"/>
                        <a:t>else</a:t>
                      </a:r>
                      <a:r>
                        <a:rPr lang="hr-HR" dirty="0" smtClean="0"/>
                        <a:t>  naredba2;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186">
                <a:tc>
                  <a:txBody>
                    <a:bodyPr/>
                    <a:lstStyle/>
                    <a:p>
                      <a:r>
                        <a:rPr lang="hr-HR" dirty="0" smtClean="0"/>
                        <a:t>Petlja s unaprijed poznatim brojem ponavljanja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za</a:t>
                      </a:r>
                      <a:r>
                        <a:rPr lang="hr-HR" u="none" dirty="0" smtClean="0"/>
                        <a:t> b:=p </a:t>
                      </a:r>
                      <a:r>
                        <a:rPr lang="hr-HR" u="sng" dirty="0" smtClean="0"/>
                        <a:t>do</a:t>
                      </a:r>
                      <a:r>
                        <a:rPr lang="hr-HR" u="none" dirty="0" smtClean="0"/>
                        <a:t> k </a:t>
                      </a:r>
                      <a:r>
                        <a:rPr lang="hr-HR" u="sng" dirty="0" smtClean="0"/>
                        <a:t>činiti</a:t>
                      </a:r>
                      <a:r>
                        <a:rPr lang="hr-HR" u="none" dirty="0" smtClean="0"/>
                        <a:t> naredba;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for (b=p;  b&lt;=k;  b++) naredba;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Banka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Osoba A je u banku uložila </a:t>
            </a:r>
            <a:r>
              <a:rPr lang="pl-PL" b="1" i="1" dirty="0"/>
              <a:t>x </a:t>
            </a:r>
            <a:r>
              <a:rPr lang="pl-PL" dirty="0"/>
              <a:t>kuna. Za točno mjesec dana banka će na njezin iznos </a:t>
            </a:r>
            <a:r>
              <a:rPr lang="pl-PL" dirty="0" smtClean="0"/>
              <a:t>dodati kamatu </a:t>
            </a:r>
            <a:r>
              <a:rPr lang="pl-PL" dirty="0"/>
              <a:t>u iznosu od </a:t>
            </a:r>
            <a:r>
              <a:rPr lang="pl-PL" b="1" i="1" dirty="0"/>
              <a:t>p</a:t>
            </a:r>
            <a:r>
              <a:rPr lang="pl-PL" dirty="0"/>
              <a:t>%. Svaki sljedeći mjesec kamata se dodaje na prethodno uvećani iznos</a:t>
            </a:r>
            <a:r>
              <a:rPr lang="pl-PL" dirty="0" smtClean="0"/>
              <a:t>. Osobu </a:t>
            </a:r>
            <a:r>
              <a:rPr lang="pl-PL" dirty="0"/>
              <a:t>A zanima koliko minimalno mjeseci treba ostaviti novac u banci kako bi imala na </a:t>
            </a:r>
            <a:r>
              <a:rPr lang="pl-PL" dirty="0" smtClean="0"/>
              <a:t>računu </a:t>
            </a:r>
            <a:r>
              <a:rPr lang="hr-HR" dirty="0" smtClean="0"/>
              <a:t>bar </a:t>
            </a:r>
            <a:r>
              <a:rPr lang="hr-HR" b="1" i="1" dirty="0"/>
              <a:t>y </a:t>
            </a:r>
            <a:r>
              <a:rPr lang="hr-HR" dirty="0"/>
              <a:t>kuna. Pomognite osobi A i napišite program u </a:t>
            </a:r>
            <a:r>
              <a:rPr lang="hr-HR" dirty="0" err="1"/>
              <a:t>pseudojeziku</a:t>
            </a:r>
            <a:r>
              <a:rPr lang="hr-HR" dirty="0"/>
              <a:t> koji će unositi </a:t>
            </a:r>
            <a:r>
              <a:rPr lang="hr-HR" dirty="0" smtClean="0"/>
              <a:t>vrijednosti </a:t>
            </a:r>
            <a:r>
              <a:rPr lang="pl-PL" b="1" i="1" dirty="0" smtClean="0"/>
              <a:t>x</a:t>
            </a:r>
            <a:r>
              <a:rPr lang="pl-PL" dirty="0"/>
              <a:t>, </a:t>
            </a:r>
            <a:r>
              <a:rPr lang="pl-PL" b="1" i="1" dirty="0"/>
              <a:t>p </a:t>
            </a:r>
            <a:r>
              <a:rPr lang="pl-PL" dirty="0"/>
              <a:t>i </a:t>
            </a:r>
            <a:r>
              <a:rPr lang="pl-PL" b="1" i="1" dirty="0"/>
              <a:t>y </a:t>
            </a:r>
            <a:r>
              <a:rPr lang="pl-PL" dirty="0"/>
              <a:t>te će računati i ispisati minimalni broj mjeseci </a:t>
            </a:r>
            <a:r>
              <a:rPr lang="pl-PL" b="1" i="1" dirty="0"/>
              <a:t>m </a:t>
            </a:r>
            <a:r>
              <a:rPr lang="pl-PL" dirty="0"/>
              <a:t>iz teksta </a:t>
            </a:r>
            <a:r>
              <a:rPr lang="pl-PL" dirty="0" smtClean="0"/>
              <a:t>zadatka</a:t>
            </a:r>
          </a:p>
          <a:p>
            <a:r>
              <a:rPr lang="pl-PL" dirty="0" smtClean="0"/>
              <a:t>Kamata= X* (p/100)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8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(x, p, </a:t>
            </a:r>
            <a:r>
              <a:rPr lang="hr-HR" dirty="0" err="1" smtClean="0"/>
              <a:t>y</a:t>
            </a:r>
            <a:r>
              <a:rPr lang="hr-HR" dirty="0" smtClean="0"/>
              <a:t>);</a:t>
            </a:r>
          </a:p>
          <a:p>
            <a:pPr marL="0" indent="0">
              <a:buNone/>
            </a:pPr>
            <a:r>
              <a:rPr lang="hr-HR" dirty="0" smtClean="0"/>
              <a:t>m:=0;</a:t>
            </a:r>
          </a:p>
          <a:p>
            <a:pPr marL="0" indent="0">
              <a:buNone/>
            </a:pPr>
            <a:r>
              <a:rPr lang="hr-HR" u="sng" dirty="0" smtClean="0"/>
              <a:t>dok je</a:t>
            </a:r>
            <a:r>
              <a:rPr lang="hr-HR" dirty="0" smtClean="0"/>
              <a:t> (x&lt;y) </a:t>
            </a:r>
            <a:r>
              <a:rPr lang="hr-HR" u="sng" dirty="0" smtClean="0"/>
              <a:t>činiti</a:t>
            </a:r>
          </a:p>
          <a:p>
            <a:pPr marL="0" indent="0">
              <a:buNone/>
            </a:pPr>
            <a:r>
              <a:rPr lang="hr-HR" dirty="0" smtClean="0"/>
              <a:t>{</a:t>
            </a:r>
          </a:p>
          <a:p>
            <a:pPr marL="0" indent="0">
              <a:buNone/>
            </a:pPr>
            <a:r>
              <a:rPr lang="hr-HR" dirty="0" smtClean="0"/>
              <a:t>    x:=x+x*p/100;    //stanje na računu uvećano za kamatu</a:t>
            </a:r>
          </a:p>
          <a:p>
            <a:pPr marL="0" indent="0">
              <a:buNone/>
            </a:pPr>
            <a:r>
              <a:rPr lang="hr-HR" dirty="0" smtClean="0"/>
              <a:t>    m:=m+1;    //povećamo mjesec</a:t>
            </a:r>
          </a:p>
          <a:p>
            <a:pPr marL="0" indent="0">
              <a:buNone/>
            </a:pPr>
            <a:r>
              <a:rPr lang="hr-HR" dirty="0" smtClean="0"/>
              <a:t>}</a:t>
            </a:r>
          </a:p>
          <a:p>
            <a:pPr marL="0" indent="0"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(m);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22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Jakov ima </a:t>
            </a:r>
            <a:r>
              <a:rPr lang="hr-HR" b="1" i="1" dirty="0"/>
              <a:t>p </a:t>
            </a:r>
            <a:r>
              <a:rPr lang="hr-HR" dirty="0"/>
              <a:t>prijatelja koje želi počastiti. Počastit će ih s ukupno </a:t>
            </a:r>
            <a:r>
              <a:rPr lang="hr-HR" b="1" i="1" dirty="0"/>
              <a:t>k </a:t>
            </a:r>
            <a:r>
              <a:rPr lang="hr-HR" dirty="0"/>
              <a:t>kolača. Jakov svoje </a:t>
            </a:r>
            <a:r>
              <a:rPr lang="hr-HR" dirty="0" smtClean="0"/>
              <a:t>prijatelje želi </a:t>
            </a:r>
            <a:r>
              <a:rPr lang="hr-HR" dirty="0"/>
              <a:t>počastiti tako da svi dobiju podjednak broj kolača pa ih je poslagao u red. Prvom u redu </a:t>
            </a:r>
            <a:r>
              <a:rPr lang="hr-HR" dirty="0" smtClean="0"/>
              <a:t>dao je </a:t>
            </a:r>
            <a:r>
              <a:rPr lang="hr-HR" dirty="0"/>
              <a:t>prvi kolač, drugom u redu dao je drugi kolač i tako redom do posljednjeg (</a:t>
            </a:r>
            <a:r>
              <a:rPr lang="hr-HR" b="1" i="1" dirty="0"/>
              <a:t>p</a:t>
            </a:r>
            <a:r>
              <a:rPr lang="hr-HR" dirty="0"/>
              <a:t>-tog) prijatelja.</a:t>
            </a:r>
          </a:p>
          <a:p>
            <a:r>
              <a:rPr lang="hr-HR" dirty="0"/>
              <a:t>Nakon toga vratio se na početak reda i nastavio dijeliti kolače istim redom sve dok nije </a:t>
            </a:r>
            <a:r>
              <a:rPr lang="hr-HR" dirty="0" smtClean="0"/>
              <a:t>podijelio sve </a:t>
            </a:r>
            <a:r>
              <a:rPr lang="hr-HR" dirty="0"/>
              <a:t>kolače. Očito je da se na ovaj način moglo dogoditi da su neki prijatelji dobili po jedan </a:t>
            </a:r>
            <a:r>
              <a:rPr lang="hr-HR" dirty="0" smtClean="0"/>
              <a:t>kolač više </a:t>
            </a:r>
            <a:r>
              <a:rPr lang="hr-HR" dirty="0"/>
              <a:t>od ostalih prijatelja.</a:t>
            </a:r>
          </a:p>
          <a:p>
            <a:r>
              <a:rPr lang="pl-PL" dirty="0"/>
              <a:t>Jakova na kraju zanima koliko je najmanje kolača </a:t>
            </a:r>
            <a:r>
              <a:rPr lang="pl-PL" b="1" i="1" dirty="0"/>
              <a:t>b </a:t>
            </a:r>
            <a:r>
              <a:rPr lang="pl-PL" dirty="0"/>
              <a:t>dobio svaki prijatelj te koliko je prijatelja </a:t>
            </a:r>
            <a:r>
              <a:rPr lang="pl-PL" b="1" i="1" dirty="0" smtClean="0"/>
              <a:t>m </a:t>
            </a:r>
            <a:r>
              <a:rPr lang="hr-HR" dirty="0" smtClean="0"/>
              <a:t>dobilo </a:t>
            </a:r>
            <a:r>
              <a:rPr lang="hr-HR" dirty="0"/>
              <a:t>jedan kolač manje od drugih prijatelja. Napišite program u </a:t>
            </a:r>
            <a:r>
              <a:rPr lang="hr-HR" dirty="0" err="1"/>
              <a:t>pseudojeziku</a:t>
            </a:r>
            <a:r>
              <a:rPr lang="hr-HR" dirty="0"/>
              <a:t> koji učitava </a:t>
            </a:r>
            <a:r>
              <a:rPr lang="hr-HR" dirty="0" smtClean="0"/>
              <a:t>broj </a:t>
            </a:r>
            <a:r>
              <a:rPr lang="pl-PL" dirty="0" smtClean="0"/>
              <a:t>prijatelja </a:t>
            </a:r>
            <a:r>
              <a:rPr lang="pl-PL" b="1" i="1" dirty="0"/>
              <a:t>p </a:t>
            </a:r>
            <a:r>
              <a:rPr lang="pl-PL" dirty="0"/>
              <a:t>i broj kolača </a:t>
            </a:r>
            <a:r>
              <a:rPr lang="pl-PL" b="1" i="1" dirty="0"/>
              <a:t>k </a:t>
            </a:r>
            <a:r>
              <a:rPr lang="pl-PL" dirty="0"/>
              <a:t>te ispisuje podatke koji zanimaju Jakova.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92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(p, k);</a:t>
            </a:r>
          </a:p>
          <a:p>
            <a:pPr marL="0" indent="0">
              <a:buNone/>
            </a:pPr>
            <a:r>
              <a:rPr lang="hr-HR" dirty="0" smtClean="0"/>
              <a:t>b:=k </a:t>
            </a:r>
            <a:r>
              <a:rPr lang="hr-HR" u="sng" dirty="0" smtClean="0"/>
              <a:t>div</a:t>
            </a:r>
            <a:r>
              <a:rPr lang="hr-HR" dirty="0" smtClean="0"/>
              <a:t> p;   //koliko je svaki dobio kolača (npr. 22/5=4)</a:t>
            </a:r>
          </a:p>
          <a:p>
            <a:pPr marL="0" indent="0">
              <a:buNone/>
            </a:pPr>
            <a:r>
              <a:rPr lang="hr-HR" dirty="0" smtClean="0"/>
              <a:t>m:=k </a:t>
            </a:r>
            <a:r>
              <a:rPr lang="hr-HR" u="sng" dirty="0" err="1" smtClean="0"/>
              <a:t>mod</a:t>
            </a:r>
            <a:r>
              <a:rPr lang="hr-HR" dirty="0" smtClean="0"/>
              <a:t> p;   //ostatak kolača   (npr. 22%5=2)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//dvojica su dobila kolač više</a:t>
            </a:r>
          </a:p>
          <a:p>
            <a:pPr marL="0" indent="0">
              <a:buNone/>
            </a:pPr>
            <a:r>
              <a:rPr lang="hr-HR" u="sng" dirty="0" smtClean="0"/>
              <a:t>ako je </a:t>
            </a:r>
            <a:r>
              <a:rPr lang="hr-HR" dirty="0" smtClean="0"/>
              <a:t>m&lt;&gt; 0 </a:t>
            </a:r>
            <a:r>
              <a:rPr lang="hr-HR" u="sng" dirty="0" smtClean="0"/>
              <a:t>onda </a:t>
            </a:r>
            <a:r>
              <a:rPr lang="hr-HR" dirty="0" smtClean="0"/>
              <a:t> m:=p-m;      //5-2=3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//trojica su dobila kolač manje </a:t>
            </a:r>
          </a:p>
          <a:p>
            <a:pPr marL="0" indent="0">
              <a:buNone/>
            </a:pPr>
            <a:r>
              <a:rPr lang="hr-HR" u="sng" dirty="0" smtClean="0"/>
              <a:t>izlaz </a:t>
            </a:r>
            <a:r>
              <a:rPr lang="hr-HR" dirty="0" smtClean="0"/>
              <a:t>(‘svaki’, b, ‘kolač manje’, m);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25142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41848"/>
          </a:xfrm>
        </p:spPr>
        <p:txBody>
          <a:bodyPr/>
          <a:lstStyle/>
          <a:p>
            <a:r>
              <a:rPr lang="sv-SE" dirty="0"/>
              <a:t>Jedna specijalna vrsta virusa razmnožava se na način da se svakih sat vremena svaki </a:t>
            </a:r>
            <a:r>
              <a:rPr lang="sv-SE" dirty="0" smtClean="0"/>
              <a:t>virus</a:t>
            </a:r>
            <a:r>
              <a:rPr lang="hr-HR" dirty="0" smtClean="0"/>
              <a:t> podijeli </a:t>
            </a:r>
            <a:r>
              <a:rPr lang="hr-HR" dirty="0"/>
              <a:t>na točno tri nova virusa. U laboratoriju su nabavili jedan takav virus.</a:t>
            </a:r>
          </a:p>
          <a:p>
            <a:r>
              <a:rPr lang="hr-HR" dirty="0"/>
              <a:t>Napišite program u </a:t>
            </a:r>
            <a:r>
              <a:rPr lang="hr-HR" dirty="0" err="1"/>
              <a:t>pseudojeziku</a:t>
            </a:r>
            <a:r>
              <a:rPr lang="hr-HR" dirty="0"/>
              <a:t> koji će ispisivati koliko najmanje sati </a:t>
            </a:r>
            <a:r>
              <a:rPr lang="hr-HR" b="1" i="1" dirty="0"/>
              <a:t>s </a:t>
            </a:r>
            <a:r>
              <a:rPr lang="hr-HR" dirty="0"/>
              <a:t>djelatnici </a:t>
            </a:r>
            <a:r>
              <a:rPr lang="hr-HR" dirty="0" smtClean="0"/>
              <a:t>laboratorija moraju </a:t>
            </a:r>
            <a:r>
              <a:rPr lang="hr-HR" dirty="0"/>
              <a:t>čekati kako bi imali </a:t>
            </a:r>
            <a:r>
              <a:rPr lang="hr-HR" b="1" i="1" dirty="0"/>
              <a:t>n </a:t>
            </a:r>
            <a:r>
              <a:rPr lang="hr-HR" dirty="0"/>
              <a:t>takvih virusa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83568" y="4293096"/>
            <a:ext cx="523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 virus – 3 virusa – 9 virusa….  produkt=3*produkt    </a:t>
            </a:r>
          </a:p>
          <a:p>
            <a:r>
              <a:rPr lang="hr-HR" dirty="0" smtClean="0"/>
              <a:t>1 sat       2. sat        3. sat    ….  s=</a:t>
            </a:r>
            <a:r>
              <a:rPr lang="hr-HR" dirty="0" err="1" smtClean="0"/>
              <a:t>s</a:t>
            </a:r>
            <a:r>
              <a:rPr lang="hr-HR" dirty="0" smtClean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1878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(n);</a:t>
            </a:r>
          </a:p>
          <a:p>
            <a:pPr marL="0" indent="0">
              <a:buNone/>
            </a:pPr>
            <a:r>
              <a:rPr lang="hr-HR" dirty="0" smtClean="0"/>
              <a:t>s:=0;</a:t>
            </a:r>
          </a:p>
          <a:p>
            <a:pPr marL="0" indent="0">
              <a:buNone/>
            </a:pPr>
            <a:r>
              <a:rPr lang="hr-HR" dirty="0" smtClean="0"/>
              <a:t>produkt:=1;</a:t>
            </a:r>
          </a:p>
          <a:p>
            <a:pPr marL="0" indent="0">
              <a:buNone/>
            </a:pPr>
            <a:r>
              <a:rPr lang="hr-HR" u="sng" dirty="0" smtClean="0"/>
              <a:t>dok je </a:t>
            </a:r>
            <a:r>
              <a:rPr lang="hr-HR" dirty="0" smtClean="0"/>
              <a:t>(produkt&lt;n)</a:t>
            </a:r>
            <a:r>
              <a:rPr lang="hr-HR" u="sng" dirty="0" smtClean="0"/>
              <a:t> činiti</a:t>
            </a:r>
          </a:p>
          <a:p>
            <a:pPr marL="0" indent="0">
              <a:buNone/>
            </a:pPr>
            <a:r>
              <a:rPr lang="hr-HR" dirty="0" smtClean="0"/>
              <a:t>{</a:t>
            </a:r>
          </a:p>
          <a:p>
            <a:pPr marL="0" indent="0">
              <a:buNone/>
            </a:pPr>
            <a:r>
              <a:rPr lang="hr-HR" dirty="0" smtClean="0"/>
              <a:t>produkt:=produkt*3;</a:t>
            </a:r>
          </a:p>
          <a:p>
            <a:pPr marL="0" indent="0">
              <a:buNone/>
            </a:pPr>
            <a:r>
              <a:rPr lang="hr-HR" dirty="0" smtClean="0"/>
              <a:t>s:=s+1;</a:t>
            </a:r>
          </a:p>
          <a:p>
            <a:pPr marL="0" indent="0">
              <a:buNone/>
            </a:pPr>
            <a:r>
              <a:rPr lang="hr-HR" dirty="0" smtClean="0"/>
              <a:t>}</a:t>
            </a:r>
          </a:p>
          <a:p>
            <a:pPr marL="0" indent="0"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(s);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5687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li je sve u redu?</a:t>
            </a:r>
            <a:endParaRPr lang="hr-HR" dirty="0"/>
          </a:p>
        </p:txBody>
      </p:sp>
      <p:pic>
        <p:nvPicPr>
          <p:cNvPr id="4" name="Picture 5" descr="E:\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3000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Petlje s nepoznatim brojem ponavljanja</a:t>
            </a:r>
            <a:endParaRPr lang="hr-HR" dirty="0"/>
          </a:p>
        </p:txBody>
      </p:sp>
      <p:graphicFrame>
        <p:nvGraphicFramePr>
          <p:cNvPr id="4" name="Rezervirano mjesto sadržaja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5544187"/>
              </p:ext>
            </p:extLst>
          </p:nvPr>
        </p:nvGraphicFramePr>
        <p:xfrm>
          <a:off x="35496" y="1219200"/>
          <a:ext cx="6581929" cy="316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r>
                        <a:rPr lang="hr-HR" dirty="0" smtClean="0"/>
                        <a:t>Petlja: nije poznat broj ponavljanja, a uvjet se provjerava na početku petlje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u="sng" dirty="0" smtClean="0"/>
                        <a:t>dok je</a:t>
                      </a:r>
                      <a:r>
                        <a:rPr lang="hr-HR" u="none" dirty="0" smtClean="0"/>
                        <a:t> uvjet </a:t>
                      </a:r>
                      <a:r>
                        <a:rPr lang="hr-HR" u="sng" dirty="0" smtClean="0"/>
                        <a:t>činiti</a:t>
                      </a:r>
                      <a:r>
                        <a:rPr lang="hr-HR" u="none" dirty="0" smtClean="0"/>
                        <a:t> naredba;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while</a:t>
                      </a:r>
                      <a:r>
                        <a:rPr lang="hr-HR" dirty="0" smtClean="0"/>
                        <a:t> (uvjet) naredba;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Petlja nije poznat broj ponavljanja, a uvjet se provjerava na kraju petlje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8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ponavljati </a:t>
                      </a: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naredba;</a:t>
                      </a:r>
                    </a:p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uvjet;</a:t>
                      </a:r>
                      <a:endParaRPr lang="hr-H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naredba; </a:t>
                      </a:r>
                    </a:p>
                    <a:p>
                      <a:r>
                        <a:rPr kumimoji="0" lang="hr-H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kumimoji="0" lang="hr-H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(uvjet);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Aritmetički operatori</a:t>
            </a:r>
            <a:endParaRPr lang="hr-HR" dirty="0"/>
          </a:p>
        </p:txBody>
      </p:sp>
      <p:graphicFrame>
        <p:nvGraphicFramePr>
          <p:cNvPr id="4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345861"/>
              </p:ext>
            </p:extLst>
          </p:nvPr>
        </p:nvGraphicFramePr>
        <p:xfrm>
          <a:off x="395536" y="1844824"/>
          <a:ext cx="584299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Zbrajanje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Oduzimanje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Množenje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*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*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Dijeljenje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Cjelobrojno</a:t>
                      </a:r>
                      <a:r>
                        <a:rPr lang="hr-HR" baseline="0" dirty="0" smtClean="0"/>
                        <a:t> dijeljenje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div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Ostatak cjelobrojnog</a:t>
                      </a:r>
                      <a:r>
                        <a:rPr lang="hr-HR" baseline="0" dirty="0" smtClean="0"/>
                        <a:t> dijeljenja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%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1036479"/>
              </p:ext>
            </p:extLst>
          </p:nvPr>
        </p:nvGraphicFramePr>
        <p:xfrm>
          <a:off x="457200" y="1219200"/>
          <a:ext cx="5842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!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&amp;&amp;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||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Naslov 4"/>
          <p:cNvSpPr txBox="1">
            <a:spLocks/>
          </p:cNvSpPr>
          <p:nvPr/>
        </p:nvSpPr>
        <p:spPr>
          <a:xfrm>
            <a:off x="395536" y="2852936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Relacijski operatori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451592"/>
              </p:ext>
            </p:extLst>
          </p:nvPr>
        </p:nvGraphicFramePr>
        <p:xfrm>
          <a:off x="467544" y="4077072"/>
          <a:ext cx="58429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Manje ili jednako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&lt;=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&lt;=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Veće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&gt;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&gt;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Veće ili jednako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&gt;=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&gt;=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Jednako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=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==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Različito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&lt;&gt;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!=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Funkcije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08245"/>
              </p:ext>
            </p:extLst>
          </p:nvPr>
        </p:nvGraphicFramePr>
        <p:xfrm>
          <a:off x="323528" y="2492896"/>
          <a:ext cx="64087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Pseudo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C/</a:t>
                      </a:r>
                      <a:r>
                        <a:rPr lang="hr-HR" dirty="0" err="1" smtClean="0"/>
                        <a:t>C</a:t>
                      </a:r>
                      <a:r>
                        <a:rPr lang="hr-HR" dirty="0" smtClean="0"/>
                        <a:t>++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Apsolutna vrijednost</a:t>
                      </a:r>
                      <a:r>
                        <a:rPr lang="hr-HR" baseline="0" dirty="0" smtClean="0"/>
                        <a:t> broja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Abs(x)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abs(x)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Kvadrat broja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Sqr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pow</a:t>
                      </a:r>
                      <a:r>
                        <a:rPr lang="hr-HR" dirty="0" smtClean="0"/>
                        <a:t>(x,2)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Drugi korijen broja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Sqrt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sqrt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Zaokruživanje realnog broja na najbliži cijeli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Round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round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Cijeli dio realnog broja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Trunc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trunc</a:t>
                      </a:r>
                      <a:r>
                        <a:rPr lang="hr-HR" dirty="0" smtClean="0"/>
                        <a:t>(x)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Linearni primjeri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Suma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Upiši cijenu i porez. Ispiši cijenu s porezom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3250704" cy="3951288"/>
          </a:xfrm>
        </p:spPr>
        <p:txBody>
          <a:bodyPr/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(a, b);</a:t>
            </a:r>
          </a:p>
          <a:p>
            <a:pPr>
              <a:buNone/>
            </a:pPr>
            <a:r>
              <a:rPr lang="hr-HR" u="sng" dirty="0" smtClean="0"/>
              <a:t>izlaz </a:t>
            </a:r>
            <a:r>
              <a:rPr lang="hr-HR" dirty="0" smtClean="0"/>
              <a:t>(a+b);</a:t>
            </a:r>
            <a:endParaRPr lang="hr-HR" u="sng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3059832" y="2174875"/>
            <a:ext cx="5904655" cy="3951288"/>
          </a:xfrm>
        </p:spPr>
        <p:txBody>
          <a:bodyPr/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(cijena, porez);</a:t>
            </a:r>
          </a:p>
          <a:p>
            <a:pPr>
              <a:buNone/>
            </a:pPr>
            <a:r>
              <a:rPr lang="hr-HR" dirty="0" smtClean="0"/>
              <a:t>iznos_poreza:=cijena*porez;</a:t>
            </a:r>
          </a:p>
          <a:p>
            <a:pPr>
              <a:buNone/>
            </a:pPr>
            <a:r>
              <a:rPr lang="hr-HR" dirty="0" smtClean="0"/>
              <a:t>cijena_s_porezom:=cijena+iznos_poreza;</a:t>
            </a:r>
          </a:p>
          <a:p>
            <a:pPr>
              <a:buNone/>
            </a:pPr>
            <a:r>
              <a:rPr lang="hr-HR" u="sng" dirty="0" smtClean="0"/>
              <a:t>izlaz </a:t>
            </a:r>
            <a:r>
              <a:rPr lang="hr-HR" dirty="0" smtClean="0"/>
              <a:t>( cijena_s_porezom);</a:t>
            </a:r>
            <a:endParaRPr lang="hr-HR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Grananje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Ispis većeg broja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Tjedna plaća: prekovremeni – za više od 40 sati rada plaća se 50% više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2015480"/>
          </a:xfrm>
        </p:spPr>
        <p:txBody>
          <a:bodyPr/>
          <a:lstStyle/>
          <a:p>
            <a:pPr>
              <a:buNone/>
            </a:pPr>
            <a:r>
              <a:rPr lang="hr-HR" u="sng" smtClean="0"/>
              <a:t>ulaz</a:t>
            </a:r>
            <a:r>
              <a:rPr lang="hr-HR" smtClean="0"/>
              <a:t> (a, b);</a:t>
            </a:r>
          </a:p>
          <a:p>
            <a:pPr>
              <a:buNone/>
            </a:pPr>
            <a:r>
              <a:rPr lang="hr-HR" u="sng" smtClean="0"/>
              <a:t>ako je </a:t>
            </a:r>
            <a:r>
              <a:rPr lang="hr-HR" smtClean="0"/>
              <a:t>a&gt;b onda </a:t>
            </a:r>
            <a:r>
              <a:rPr lang="hr-HR" u="sng" smtClean="0"/>
              <a:t>izlaz</a:t>
            </a:r>
            <a:r>
              <a:rPr lang="hr-HR" smtClean="0"/>
              <a:t> a;</a:t>
            </a:r>
          </a:p>
          <a:p>
            <a:pPr>
              <a:buNone/>
            </a:pPr>
            <a:r>
              <a:rPr lang="hr-HR" u="sng" smtClean="0"/>
              <a:t>inače </a:t>
            </a:r>
            <a:r>
              <a:rPr lang="hr-HR" smtClean="0"/>
              <a:t> i</a:t>
            </a:r>
            <a:r>
              <a:rPr lang="hr-HR" u="sng" smtClean="0"/>
              <a:t>zlaz </a:t>
            </a:r>
            <a:r>
              <a:rPr lang="hr-HR" smtClean="0"/>
              <a:t>(b);</a:t>
            </a:r>
          </a:p>
          <a:p>
            <a:pPr>
              <a:buNone/>
            </a:pPr>
            <a:endParaRPr lang="hr-HR" u="sng" smtClean="0"/>
          </a:p>
          <a:p>
            <a:pPr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hr-HR" u="sng" dirty="0" smtClean="0"/>
              <a:t>ulaz</a:t>
            </a:r>
            <a:r>
              <a:rPr lang="hr-HR" dirty="0" smtClean="0"/>
              <a:t> (cijena, sati);</a:t>
            </a:r>
          </a:p>
          <a:p>
            <a:pPr>
              <a:buNone/>
            </a:pPr>
            <a:r>
              <a:rPr lang="hr-HR" u="sng" dirty="0" smtClean="0"/>
              <a:t>ako je</a:t>
            </a:r>
            <a:r>
              <a:rPr lang="hr-HR" dirty="0" smtClean="0"/>
              <a:t> sati&lt;=40 onda </a:t>
            </a:r>
          </a:p>
          <a:p>
            <a:pPr>
              <a:buNone/>
            </a:pPr>
            <a:r>
              <a:rPr lang="hr-HR" dirty="0" smtClean="0"/>
              <a:t>	placa:=cijena*sati;</a:t>
            </a:r>
          </a:p>
          <a:p>
            <a:pPr>
              <a:buNone/>
            </a:pPr>
            <a:r>
              <a:rPr lang="hr-HR" u="sng" dirty="0" smtClean="0"/>
              <a:t>inače </a:t>
            </a:r>
            <a:r>
              <a:rPr lang="hr-HR" dirty="0" smtClean="0"/>
              <a:t> placa:=(cijena*40)+</a:t>
            </a:r>
          </a:p>
          <a:p>
            <a:pPr>
              <a:buNone/>
            </a:pPr>
            <a:r>
              <a:rPr lang="hr-HR" dirty="0" smtClean="0"/>
              <a:t>	(1,5*(sati-40)*cijena);</a:t>
            </a:r>
          </a:p>
          <a:p>
            <a:pPr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 (placa);</a:t>
            </a:r>
            <a:endParaRPr lang="hr-HR" u="sng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422108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dirty="0" smtClean="0"/>
              <a:t>???    Što ako su brojevi jednaki?</a:t>
            </a:r>
          </a:p>
          <a:p>
            <a:pPr>
              <a:buNone/>
            </a:pPr>
            <a:r>
              <a:rPr lang="hr-HR" dirty="0" smtClean="0"/>
              <a:t>Izlaz – oba, nijedan, a, b, greška?</a:t>
            </a:r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5013176"/>
            <a:ext cx="252028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52867"/>
            <a:ext cx="3240359" cy="17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1346</TotalTime>
  <Words>1707</Words>
  <Application>Microsoft Office PowerPoint</Application>
  <PresentationFormat>Prikaz na zaslonu (4:3)</PresentationFormat>
  <Paragraphs>363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7" baseType="lpstr">
      <vt:lpstr>Arial</vt:lpstr>
      <vt:lpstr>Bookman Old Style</vt:lpstr>
      <vt:lpstr>Calibri</vt:lpstr>
      <vt:lpstr>Cambria Math</vt:lpstr>
      <vt:lpstr>Courier New</vt:lpstr>
      <vt:lpstr>Gill Sans MT</vt:lpstr>
      <vt:lpstr>Tahoma</vt:lpstr>
      <vt:lpstr>Times New Roman</vt:lpstr>
      <vt:lpstr>Wingdings</vt:lpstr>
      <vt:lpstr>Wingdings 3</vt:lpstr>
      <vt:lpstr>Izvorni</vt:lpstr>
      <vt:lpstr>Pseudo kod</vt:lpstr>
      <vt:lpstr>Pseudokod</vt:lpstr>
      <vt:lpstr>Naredbe</vt:lpstr>
      <vt:lpstr>Petlje s nepoznatim brojem ponavljanja</vt:lpstr>
      <vt:lpstr>Aritmetički operatori</vt:lpstr>
      <vt:lpstr>Logički operatori</vt:lpstr>
      <vt:lpstr>Funkcije</vt:lpstr>
      <vt:lpstr>Linearni primjeri</vt:lpstr>
      <vt:lpstr>Grananje</vt:lpstr>
      <vt:lpstr>Zadaci</vt:lpstr>
      <vt:lpstr>Ispiši apsolutnu vrijednost učitanog broja</vt:lpstr>
      <vt:lpstr>PowerPoint prezentacija</vt:lpstr>
      <vt:lpstr>Petlja</vt:lpstr>
      <vt:lpstr>PowerPoint prezentacija</vt:lpstr>
      <vt:lpstr>Ispisuj potencije broja 2 do 1000</vt:lpstr>
      <vt:lpstr>Ponavljanje s uvjetom na početku/kraju</vt:lpstr>
      <vt:lpstr>PowerPoint prezentacija</vt:lpstr>
      <vt:lpstr>Zamjena</vt:lpstr>
      <vt:lpstr>Znamenke broja</vt:lpstr>
      <vt:lpstr>PowerPoint prezentacija</vt:lpstr>
      <vt:lpstr>Logički operatori</vt:lpstr>
      <vt:lpstr>Ako je ulaz 2, 3, 4, 5, 6, 7 što će biti izlaz? Što radi algoritam?</vt:lpstr>
      <vt:lpstr>Zadaci</vt:lpstr>
      <vt:lpstr>Što će ispisati sljedeći dio programa?</vt:lpstr>
      <vt:lpstr>Primjer: div i mod</vt:lpstr>
      <vt:lpstr>Primjer: Zamjena</vt:lpstr>
      <vt:lpstr>Primjer: Max</vt:lpstr>
      <vt:lpstr>Klupa</vt:lpstr>
      <vt:lpstr>PowerPoint prezentacija</vt:lpstr>
      <vt:lpstr>Banka</vt:lpstr>
      <vt:lpstr>PowerPoint prezentacija</vt:lpstr>
      <vt:lpstr>Kolači</vt:lpstr>
      <vt:lpstr>PowerPoint prezentacija</vt:lpstr>
      <vt:lpstr>Virus</vt:lpstr>
      <vt:lpstr>PowerPoint prezentacija</vt:lpstr>
      <vt:lpstr>Da li je sve u redu?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 kod</dc:title>
  <dc:creator>ss</dc:creator>
  <cp:lastModifiedBy>Stjepan Šalković</cp:lastModifiedBy>
  <cp:revision>67</cp:revision>
  <dcterms:created xsi:type="dcterms:W3CDTF">2012-02-20T09:25:41Z</dcterms:created>
  <dcterms:modified xsi:type="dcterms:W3CDTF">2017-09-20T05:41:38Z</dcterms:modified>
</cp:coreProperties>
</file>