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9" r:id="rId8"/>
    <p:sldId id="265" r:id="rId9"/>
    <p:sldId id="266" r:id="rId10"/>
    <p:sldId id="267" r:id="rId11"/>
    <p:sldId id="259" r:id="rId12"/>
    <p:sldId id="264" r:id="rId13"/>
    <p:sldId id="268" r:id="rId14"/>
    <p:sldId id="270" r:id="rId15"/>
    <p:sldId id="26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hr-HR" dirty="0" smtClean="0"/>
              <a:t>Uredite stil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913774" y="2367092"/>
            <a:ext cx="10363826" cy="3424107"/>
          </a:xfrm>
        </p:spPr>
        <p:txBody>
          <a:bodyPr/>
          <a:lstStyle>
            <a:lvl1pPr>
              <a:defRPr cap="none"/>
            </a:lvl1pPr>
            <a:lvl2pPr>
              <a:defRPr cap="none"/>
            </a:lvl2pPr>
            <a:lvl3pPr>
              <a:defRPr cap="none"/>
            </a:lvl3pPr>
            <a:lvl4pPr>
              <a:defRPr cap="none"/>
            </a:lvl4pPr>
            <a:lvl5pPr>
              <a:defRPr cap="none"/>
            </a:lvl5pPr>
          </a:lstStyle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Pseudokod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475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će se ispisati?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4140826" cy="3424107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x</a:t>
            </a:r>
            <a:r>
              <a:rPr lang="hr-HR" dirty="0" smtClean="0"/>
              <a:t>:=5;</a:t>
            </a:r>
          </a:p>
          <a:p>
            <a:pPr marL="0" indent="0">
              <a:buNone/>
            </a:pPr>
            <a:r>
              <a:rPr lang="hr-HR" dirty="0"/>
              <a:t>s</a:t>
            </a:r>
            <a:r>
              <a:rPr lang="hr-HR" dirty="0" smtClean="0"/>
              <a:t>:=0;</a:t>
            </a:r>
          </a:p>
          <a:p>
            <a:pPr marL="0" indent="0">
              <a:buNone/>
            </a:pPr>
            <a:r>
              <a:rPr lang="hr-HR" dirty="0"/>
              <a:t>d</a:t>
            </a:r>
            <a:r>
              <a:rPr lang="hr-HR" dirty="0" smtClean="0"/>
              <a:t>ok je x&gt;0 činiti {</a:t>
            </a:r>
          </a:p>
          <a:p>
            <a:pPr marL="457200" lvl="1" indent="0">
              <a:buNone/>
            </a:pPr>
            <a:r>
              <a:rPr lang="hr-HR" dirty="0"/>
              <a:t>s</a:t>
            </a:r>
            <a:r>
              <a:rPr lang="hr-HR" dirty="0" smtClean="0"/>
              <a:t>:=s+x;</a:t>
            </a:r>
          </a:p>
          <a:p>
            <a:pPr marL="457200" lvl="1" indent="0">
              <a:buNone/>
            </a:pPr>
            <a:r>
              <a:rPr lang="hr-HR" dirty="0" smtClean="0"/>
              <a:t>x:=x-1;</a:t>
            </a:r>
          </a:p>
          <a:p>
            <a:pPr marL="0" indent="0">
              <a:buNone/>
            </a:pPr>
            <a:r>
              <a:rPr lang="hr-HR" dirty="0" smtClean="0"/>
              <a:t>}</a:t>
            </a:r>
          </a:p>
          <a:p>
            <a:pPr marL="0" indent="0">
              <a:buNone/>
            </a:pPr>
            <a:r>
              <a:rPr lang="hr-HR" dirty="0"/>
              <a:t>i</a:t>
            </a:r>
            <a:r>
              <a:rPr lang="hr-HR" dirty="0" smtClean="0"/>
              <a:t>zlaz (s);</a:t>
            </a:r>
            <a:endParaRPr lang="hr-HR" dirty="0"/>
          </a:p>
        </p:txBody>
      </p:sp>
      <p:sp>
        <p:nvSpPr>
          <p:cNvPr id="4" name="Rezervirano mjesto sadržaja 2"/>
          <p:cNvSpPr txBox="1">
            <a:spLocks/>
          </p:cNvSpPr>
          <p:nvPr/>
        </p:nvSpPr>
        <p:spPr>
          <a:xfrm>
            <a:off x="5054600" y="1960692"/>
            <a:ext cx="4140826" cy="342410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dirty="0" smtClean="0">
                <a:solidFill>
                  <a:schemeClr val="accent4"/>
                </a:solidFill>
              </a:rPr>
              <a:t>Domaća zadaća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dirty="0" smtClean="0">
                <a:solidFill>
                  <a:schemeClr val="accent4"/>
                </a:solidFill>
              </a:rPr>
              <a:t>x:=0;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dirty="0" smtClean="0">
                <a:solidFill>
                  <a:schemeClr val="accent4"/>
                </a:solidFill>
              </a:rPr>
              <a:t>s:=0;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dirty="0" smtClean="0">
                <a:solidFill>
                  <a:schemeClr val="accent4"/>
                </a:solidFill>
              </a:rPr>
              <a:t>dok je x&lt;7 činiti {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hr-HR" dirty="0" smtClean="0">
                <a:solidFill>
                  <a:schemeClr val="accent4"/>
                </a:solidFill>
              </a:rPr>
              <a:t>s:=s+x;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hr-HR" dirty="0" smtClean="0">
                <a:solidFill>
                  <a:schemeClr val="accent4"/>
                </a:solidFill>
              </a:rPr>
              <a:t>x:=x+1;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dirty="0" smtClean="0">
                <a:solidFill>
                  <a:schemeClr val="accent4"/>
                </a:solidFill>
              </a:rPr>
              <a:t>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dirty="0" smtClean="0">
                <a:solidFill>
                  <a:schemeClr val="accent4"/>
                </a:solidFill>
              </a:rPr>
              <a:t>izlaz (s);</a:t>
            </a:r>
            <a:endParaRPr lang="hr-HR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80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Logički operatori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913774" y="2367093"/>
            <a:ext cx="10363826" cy="566608"/>
          </a:xfrm>
        </p:spPr>
        <p:txBody>
          <a:bodyPr/>
          <a:lstStyle/>
          <a:p>
            <a:r>
              <a:rPr lang="hr-HR" dirty="0" smtClean="0"/>
              <a:t>Nabroji logičke operatore i objasni djelovanje</a:t>
            </a:r>
            <a:endParaRPr lang="hr-HR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ic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29103720"/>
                  </p:ext>
                </p:extLst>
              </p:nvPr>
            </p:nvGraphicFramePr>
            <p:xfrm>
              <a:off x="1181100" y="3323166"/>
              <a:ext cx="8128000" cy="2895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25600">
                      <a:extLst>
                        <a:ext uri="{9D8B030D-6E8A-4147-A177-3AD203B41FA5}">
                          <a16:colId xmlns:a16="http://schemas.microsoft.com/office/drawing/2014/main" val="2496411426"/>
                        </a:ext>
                      </a:extLst>
                    </a:gridCol>
                    <a:gridCol w="1625600">
                      <a:extLst>
                        <a:ext uri="{9D8B030D-6E8A-4147-A177-3AD203B41FA5}">
                          <a16:colId xmlns:a16="http://schemas.microsoft.com/office/drawing/2014/main" val="3491878595"/>
                        </a:ext>
                      </a:extLst>
                    </a:gridCol>
                    <a:gridCol w="1625600">
                      <a:extLst>
                        <a:ext uri="{9D8B030D-6E8A-4147-A177-3AD203B41FA5}">
                          <a16:colId xmlns:a16="http://schemas.microsoft.com/office/drawing/2014/main" val="1968996633"/>
                        </a:ext>
                      </a:extLst>
                    </a:gridCol>
                    <a:gridCol w="1625600">
                      <a:extLst>
                        <a:ext uri="{9D8B030D-6E8A-4147-A177-3AD203B41FA5}">
                          <a16:colId xmlns:a16="http://schemas.microsoft.com/office/drawing/2014/main" val="908859328"/>
                        </a:ext>
                      </a:extLst>
                    </a:gridCol>
                    <a:gridCol w="1625600">
                      <a:extLst>
                        <a:ext uri="{9D8B030D-6E8A-4147-A177-3AD203B41FA5}">
                          <a16:colId xmlns:a16="http://schemas.microsoft.com/office/drawing/2014/main" val="169690092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hr-HR" sz="3200" dirty="0" smtClean="0"/>
                            <a:t>a</a:t>
                          </a:r>
                          <a:endParaRPr lang="hr-HR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hr-HR" sz="3200" dirty="0" smtClean="0"/>
                            <a:t>b</a:t>
                          </a:r>
                          <a:endParaRPr lang="hr-HR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hr-HR" sz="3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hr-HR" sz="3200" b="1" i="1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hr-HR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hr-HR" sz="3200" dirty="0" smtClean="0"/>
                            <a:t>a*b</a:t>
                          </a:r>
                          <a:endParaRPr lang="hr-HR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hr-HR" sz="3200" dirty="0" err="1" smtClean="0"/>
                            <a:t>a+b</a:t>
                          </a:r>
                          <a:endParaRPr lang="hr-HR" sz="3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549833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hr-HR" sz="3200" dirty="0" smtClean="0"/>
                            <a:t>0</a:t>
                          </a:r>
                          <a:endParaRPr lang="hr-HR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hr-HR" sz="3200" dirty="0" smtClean="0"/>
                            <a:t>0</a:t>
                          </a:r>
                          <a:endParaRPr lang="hr-HR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hr-HR" sz="3200" dirty="0" smtClean="0"/>
                            <a:t>1</a:t>
                          </a:r>
                          <a:endParaRPr lang="hr-HR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hr-HR" sz="3200" dirty="0" smtClean="0"/>
                            <a:t>0</a:t>
                          </a:r>
                          <a:endParaRPr lang="hr-HR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hr-HR" sz="3200" dirty="0" smtClean="0"/>
                            <a:t>0</a:t>
                          </a:r>
                          <a:endParaRPr lang="hr-HR" sz="3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301741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hr-HR" sz="3200" dirty="0" smtClean="0"/>
                            <a:t>0</a:t>
                          </a:r>
                          <a:endParaRPr lang="hr-HR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hr-HR" sz="3200" dirty="0" smtClean="0"/>
                            <a:t>1</a:t>
                          </a:r>
                          <a:endParaRPr lang="hr-HR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hr-HR" sz="3200" dirty="0" smtClean="0"/>
                            <a:t>1</a:t>
                          </a:r>
                          <a:endParaRPr lang="hr-HR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hr-HR" sz="3200" dirty="0" smtClean="0"/>
                            <a:t>0</a:t>
                          </a:r>
                          <a:endParaRPr lang="hr-HR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hr-HR" sz="3200" dirty="0" smtClean="0"/>
                            <a:t>1</a:t>
                          </a:r>
                          <a:endParaRPr lang="hr-HR" sz="3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358514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hr-HR" sz="3200" dirty="0" smtClean="0"/>
                            <a:t>1</a:t>
                          </a:r>
                          <a:endParaRPr lang="hr-HR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hr-HR" sz="3200" dirty="0" smtClean="0"/>
                            <a:t>0</a:t>
                          </a:r>
                          <a:endParaRPr lang="hr-HR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hr-HR" sz="3200" dirty="0" smtClean="0"/>
                            <a:t>0</a:t>
                          </a:r>
                          <a:endParaRPr lang="hr-HR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hr-HR" sz="3200" dirty="0" smtClean="0"/>
                            <a:t>0</a:t>
                          </a:r>
                          <a:endParaRPr lang="hr-HR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hr-HR" sz="3200" dirty="0" smtClean="0"/>
                            <a:t>1</a:t>
                          </a:r>
                          <a:endParaRPr lang="hr-HR" sz="3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71325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hr-HR" sz="3200" dirty="0" smtClean="0"/>
                            <a:t>1</a:t>
                          </a:r>
                          <a:endParaRPr lang="hr-HR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hr-HR" sz="3200" dirty="0" smtClean="0"/>
                            <a:t>1</a:t>
                          </a:r>
                          <a:endParaRPr lang="hr-HR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hr-HR" sz="3200" dirty="0" smtClean="0"/>
                            <a:t>0</a:t>
                          </a:r>
                          <a:endParaRPr lang="hr-HR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hr-HR" sz="3200" dirty="0" smtClean="0"/>
                            <a:t>1</a:t>
                          </a:r>
                          <a:endParaRPr lang="hr-HR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hr-HR" sz="3200" smtClean="0"/>
                            <a:t>1</a:t>
                          </a:r>
                          <a:endParaRPr lang="hr-HR" sz="3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5044322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ic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29103720"/>
                  </p:ext>
                </p:extLst>
              </p:nvPr>
            </p:nvGraphicFramePr>
            <p:xfrm>
              <a:off x="1181100" y="3323166"/>
              <a:ext cx="8128000" cy="2895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25600">
                      <a:extLst>
                        <a:ext uri="{9D8B030D-6E8A-4147-A177-3AD203B41FA5}">
                          <a16:colId xmlns:a16="http://schemas.microsoft.com/office/drawing/2014/main" val="2496411426"/>
                        </a:ext>
                      </a:extLst>
                    </a:gridCol>
                    <a:gridCol w="1625600">
                      <a:extLst>
                        <a:ext uri="{9D8B030D-6E8A-4147-A177-3AD203B41FA5}">
                          <a16:colId xmlns:a16="http://schemas.microsoft.com/office/drawing/2014/main" val="3491878595"/>
                        </a:ext>
                      </a:extLst>
                    </a:gridCol>
                    <a:gridCol w="1625600">
                      <a:extLst>
                        <a:ext uri="{9D8B030D-6E8A-4147-A177-3AD203B41FA5}">
                          <a16:colId xmlns:a16="http://schemas.microsoft.com/office/drawing/2014/main" val="1968996633"/>
                        </a:ext>
                      </a:extLst>
                    </a:gridCol>
                    <a:gridCol w="1625600">
                      <a:extLst>
                        <a:ext uri="{9D8B030D-6E8A-4147-A177-3AD203B41FA5}">
                          <a16:colId xmlns:a16="http://schemas.microsoft.com/office/drawing/2014/main" val="908859328"/>
                        </a:ext>
                      </a:extLst>
                    </a:gridCol>
                    <a:gridCol w="1625600">
                      <a:extLst>
                        <a:ext uri="{9D8B030D-6E8A-4147-A177-3AD203B41FA5}">
                          <a16:colId xmlns:a16="http://schemas.microsoft.com/office/drawing/2014/main" val="1696900928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r>
                            <a:rPr lang="hr-HR" sz="3200" dirty="0" smtClean="0"/>
                            <a:t>a</a:t>
                          </a:r>
                          <a:endParaRPr lang="hr-HR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hr-HR" sz="3200" dirty="0" smtClean="0"/>
                            <a:t>b</a:t>
                          </a:r>
                          <a:endParaRPr lang="hr-HR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200375" t="-12632" r="-201498" b="-4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hr-HR" sz="3200" dirty="0" smtClean="0"/>
                            <a:t>a*b</a:t>
                          </a:r>
                          <a:endParaRPr lang="hr-HR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hr-HR" sz="3200" dirty="0" err="1" smtClean="0"/>
                            <a:t>a+b</a:t>
                          </a:r>
                          <a:endParaRPr lang="hr-HR" sz="3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54983316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r>
                            <a:rPr lang="hr-HR" sz="3200" dirty="0" smtClean="0"/>
                            <a:t>0</a:t>
                          </a:r>
                          <a:endParaRPr lang="hr-HR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hr-HR" sz="3200" dirty="0" smtClean="0"/>
                            <a:t>0</a:t>
                          </a:r>
                          <a:endParaRPr lang="hr-HR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hr-HR" sz="3200" dirty="0" smtClean="0"/>
                            <a:t>1</a:t>
                          </a:r>
                          <a:endParaRPr lang="hr-HR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hr-HR" sz="3200" dirty="0" smtClean="0"/>
                            <a:t>0</a:t>
                          </a:r>
                          <a:endParaRPr lang="hr-HR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hr-HR" sz="3200" dirty="0" smtClean="0"/>
                            <a:t>0</a:t>
                          </a:r>
                          <a:endParaRPr lang="hr-HR" sz="3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30174107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r>
                            <a:rPr lang="hr-HR" sz="3200" dirty="0" smtClean="0"/>
                            <a:t>0</a:t>
                          </a:r>
                          <a:endParaRPr lang="hr-HR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hr-HR" sz="3200" dirty="0" smtClean="0"/>
                            <a:t>1</a:t>
                          </a:r>
                          <a:endParaRPr lang="hr-HR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hr-HR" sz="3200" dirty="0" smtClean="0"/>
                            <a:t>1</a:t>
                          </a:r>
                          <a:endParaRPr lang="hr-HR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hr-HR" sz="3200" dirty="0" smtClean="0"/>
                            <a:t>0</a:t>
                          </a:r>
                          <a:endParaRPr lang="hr-HR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hr-HR" sz="3200" dirty="0" smtClean="0"/>
                            <a:t>1</a:t>
                          </a:r>
                          <a:endParaRPr lang="hr-HR" sz="3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35851434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r>
                            <a:rPr lang="hr-HR" sz="3200" dirty="0" smtClean="0"/>
                            <a:t>1</a:t>
                          </a:r>
                          <a:endParaRPr lang="hr-HR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hr-HR" sz="3200" dirty="0" smtClean="0"/>
                            <a:t>0</a:t>
                          </a:r>
                          <a:endParaRPr lang="hr-HR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hr-HR" sz="3200" dirty="0" smtClean="0"/>
                            <a:t>0</a:t>
                          </a:r>
                          <a:endParaRPr lang="hr-HR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hr-HR" sz="3200" dirty="0" smtClean="0"/>
                            <a:t>0</a:t>
                          </a:r>
                          <a:endParaRPr lang="hr-HR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hr-HR" sz="3200" dirty="0" smtClean="0"/>
                            <a:t>1</a:t>
                          </a:r>
                          <a:endParaRPr lang="hr-HR" sz="3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7132509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r>
                            <a:rPr lang="hr-HR" sz="3200" dirty="0" smtClean="0"/>
                            <a:t>1</a:t>
                          </a:r>
                          <a:endParaRPr lang="hr-HR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hr-HR" sz="3200" dirty="0" smtClean="0"/>
                            <a:t>1</a:t>
                          </a:r>
                          <a:endParaRPr lang="hr-HR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hr-HR" sz="3200" dirty="0" smtClean="0"/>
                            <a:t>0</a:t>
                          </a:r>
                          <a:endParaRPr lang="hr-HR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hr-HR" sz="3200" dirty="0" smtClean="0"/>
                            <a:t>1</a:t>
                          </a:r>
                          <a:endParaRPr lang="hr-HR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hr-HR" sz="3200" smtClean="0"/>
                            <a:t>1</a:t>
                          </a:r>
                          <a:endParaRPr lang="hr-HR" sz="3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5044322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75815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Odredi vrijednost izraza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r-HR" dirty="0" smtClean="0"/>
              <a:t>(a&gt;=c) I NE (b&lt;=a) ILI (a&lt;&gt;b)</a:t>
            </a:r>
          </a:p>
          <a:p>
            <a:pPr lvl="1"/>
            <a:r>
              <a:rPr lang="hr-HR" dirty="0" smtClean="0"/>
              <a:t>Za a=5, b=2, c=4</a:t>
            </a:r>
          </a:p>
          <a:p>
            <a:pPr lvl="1"/>
            <a:r>
              <a:rPr lang="hr-HR" dirty="0" smtClean="0"/>
              <a:t>Za a=1, b=-2, c=5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3117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Odredi vrijednost izraza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(a&lt;0) ILI (b&lt;0) I (a&lt;b)</a:t>
            </a:r>
          </a:p>
          <a:p>
            <a:pPr marL="0" indent="0">
              <a:buNone/>
            </a:pPr>
            <a:r>
              <a:rPr lang="hr-HR" dirty="0" smtClean="0"/>
              <a:t>Za:</a:t>
            </a:r>
          </a:p>
          <a:p>
            <a:pPr marL="0" indent="0">
              <a:buNone/>
            </a:pPr>
            <a:r>
              <a:rPr lang="hr-HR" dirty="0" smtClean="0"/>
              <a:t>a=-1, b=-1</a:t>
            </a:r>
          </a:p>
          <a:p>
            <a:pPr marL="0" indent="0">
              <a:buNone/>
            </a:pPr>
            <a:r>
              <a:rPr lang="hr-HR" dirty="0" smtClean="0"/>
              <a:t>a=0, b=0</a:t>
            </a:r>
          </a:p>
          <a:p>
            <a:pPr marL="0" indent="0">
              <a:buNone/>
            </a:pPr>
            <a:r>
              <a:rPr lang="hr-HR" dirty="0" smtClean="0"/>
              <a:t>a=2, b=3</a:t>
            </a:r>
          </a:p>
          <a:p>
            <a:pPr marL="0" indent="0">
              <a:buNone/>
            </a:pPr>
            <a:r>
              <a:rPr lang="hr-HR" dirty="0"/>
              <a:t>a</a:t>
            </a:r>
            <a:r>
              <a:rPr lang="hr-HR" dirty="0" smtClean="0"/>
              <a:t>=-2</a:t>
            </a:r>
            <a:r>
              <a:rPr lang="hr-HR" dirty="0"/>
              <a:t>, b=3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2108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/>
              <a:t>Odredi </a:t>
            </a:r>
            <a:r>
              <a:rPr lang="hr-HR" dirty="0" smtClean="0"/>
              <a:t>izraz: broj </a:t>
            </a:r>
            <a:r>
              <a:rPr lang="hr-HR" dirty="0"/>
              <a:t>a ima svojstvo da je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>
                <a:solidFill>
                  <a:schemeClr val="accent4">
                    <a:lumMod val="75000"/>
                  </a:schemeClr>
                </a:solidFill>
              </a:rPr>
              <a:t>pozitivan</a:t>
            </a:r>
            <a:r>
              <a:rPr lang="hr-HR" dirty="0" smtClean="0"/>
              <a:t> </a:t>
            </a:r>
            <a:r>
              <a:rPr lang="hr-HR" dirty="0" smtClean="0">
                <a:solidFill>
                  <a:schemeClr val="accent1">
                    <a:lumMod val="50000"/>
                  </a:schemeClr>
                </a:solidFill>
              </a:rPr>
              <a:t>neparan</a:t>
            </a:r>
            <a:r>
              <a:rPr lang="hr-HR" dirty="0" smtClean="0"/>
              <a:t> </a:t>
            </a:r>
            <a:r>
              <a:rPr lang="hr-HR" dirty="0"/>
              <a:t>broj koji </a:t>
            </a:r>
            <a:r>
              <a:rPr lang="hr-HR" dirty="0">
                <a:solidFill>
                  <a:srgbClr val="00B050"/>
                </a:solidFill>
              </a:rPr>
              <a:t>nije djeljiv s 3</a:t>
            </a:r>
            <a:r>
              <a:rPr lang="hr-HR" dirty="0"/>
              <a:t>.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hr-HR" sz="3200" dirty="0">
                <a:solidFill>
                  <a:schemeClr val="accent4">
                    <a:lumMod val="75000"/>
                  </a:schemeClr>
                </a:solidFill>
              </a:rPr>
              <a:t>(a &gt; 0) </a:t>
            </a:r>
            <a:r>
              <a:rPr lang="hr-HR" sz="3200" dirty="0"/>
              <a:t>I (</a:t>
            </a:r>
            <a:r>
              <a:rPr lang="hr-HR" sz="3200" dirty="0">
                <a:solidFill>
                  <a:schemeClr val="accent1">
                    <a:lumMod val="50000"/>
                  </a:schemeClr>
                </a:solidFill>
              </a:rPr>
              <a:t>a </a:t>
            </a:r>
            <a:r>
              <a:rPr lang="hr-HR" sz="3200" dirty="0" err="1">
                <a:solidFill>
                  <a:schemeClr val="accent1">
                    <a:lumMod val="50000"/>
                  </a:schemeClr>
                </a:solidFill>
              </a:rPr>
              <a:t>mod</a:t>
            </a:r>
            <a:r>
              <a:rPr lang="hr-HR" sz="3200" dirty="0">
                <a:solidFill>
                  <a:schemeClr val="accent1">
                    <a:lumMod val="50000"/>
                  </a:schemeClr>
                </a:solidFill>
              </a:rPr>
              <a:t> 2 = </a:t>
            </a:r>
            <a:r>
              <a:rPr lang="hr-HR" sz="32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hr-HR" sz="3200" dirty="0" smtClean="0"/>
              <a:t>) </a:t>
            </a:r>
            <a:r>
              <a:rPr lang="hr-HR" sz="3200" dirty="0"/>
              <a:t>I (</a:t>
            </a:r>
            <a:r>
              <a:rPr lang="hr-HR" sz="3200" dirty="0">
                <a:solidFill>
                  <a:srgbClr val="00B050"/>
                </a:solidFill>
              </a:rPr>
              <a:t>a </a:t>
            </a:r>
            <a:r>
              <a:rPr lang="hr-HR" sz="3200" dirty="0" err="1">
                <a:solidFill>
                  <a:srgbClr val="00B050"/>
                </a:solidFill>
              </a:rPr>
              <a:t>mod</a:t>
            </a:r>
            <a:r>
              <a:rPr lang="hr-HR" sz="3200" dirty="0">
                <a:solidFill>
                  <a:srgbClr val="00B050"/>
                </a:solidFill>
              </a:rPr>
              <a:t> 3 &lt;&gt; 0</a:t>
            </a:r>
            <a:r>
              <a:rPr lang="hr-HR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25036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Petlja s unaprijed poznatim brojem ponavljanja</a:t>
            </a:r>
            <a:endParaRPr lang="hr-H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913774" y="2367092"/>
                <a:ext cx="6871326" cy="3424107"/>
              </a:xfrm>
            </p:spPr>
            <p:txBody>
              <a:bodyPr>
                <a:normAutofit fontScale="92500"/>
              </a:bodyPr>
              <a:lstStyle/>
              <a:p>
                <a:r>
                  <a:rPr lang="hr-HR" dirty="0" smtClean="0"/>
                  <a:t>Upiši x. Izradi algoritam koji ispisuje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hr-HR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r-HR" dirty="0" smtClean="0"/>
                  <a:t> ako je x&lt;0, a inače </a:t>
                </a:r>
                <a14:m>
                  <m:oMath xmlns:m="http://schemas.openxmlformats.org/officeDocument/2006/math">
                    <m:r>
                      <a:rPr lang="hr-HR" b="0" i="0" smtClean="0">
                        <a:latin typeface="Cambria Math" panose="020405030504060302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endParaRPr lang="hr-HR" dirty="0" smtClean="0"/>
              </a:p>
              <a:p>
                <a:r>
                  <a:rPr lang="hr-HR" dirty="0" smtClean="0"/>
                  <a:t>Usporedi znamenku jedinice i desetice u upisanom dvoznamenkastom broju i ispiši njihov odnos (ne treba provjeravati da li je upisani broj dvoznamenkasti)</a:t>
                </a:r>
              </a:p>
              <a:p>
                <a:r>
                  <a:rPr lang="hr-HR" dirty="0" smtClean="0"/>
                  <a:t>Izradi </a:t>
                </a:r>
                <a:r>
                  <a:rPr lang="hr-HR" dirty="0"/>
                  <a:t>algoritam koji računa sumu svih troznamenkastih prirodnih </a:t>
                </a:r>
                <a:r>
                  <a:rPr lang="hr-HR" dirty="0" smtClean="0"/>
                  <a:t>brojeva</a:t>
                </a:r>
              </a:p>
              <a:p>
                <a:r>
                  <a:rPr lang="hr-HR" dirty="0" smtClean="0"/>
                  <a:t>Izradi algoritam koji računa prosjek n upisanih parnih brojeva (korisnik može upisati i neparni broj)</a:t>
                </a:r>
              </a:p>
              <a:p>
                <a:endParaRPr lang="hr-HR" dirty="0"/>
              </a:p>
              <a:p>
                <a:endParaRPr lang="hr-HR" dirty="0"/>
              </a:p>
            </p:txBody>
          </p:sp>
        </mc:Choice>
        <mc:Fallback xmlns="">
          <p:sp>
            <p:nvSpPr>
              <p:cNvPr id="3" name="Rezervirano mjesto sadržaja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913774" y="2367092"/>
                <a:ext cx="6871326" cy="3424107"/>
              </a:xfrm>
              <a:blipFill>
                <a:blip r:embed="rId2"/>
                <a:stretch>
                  <a:fillRect l="-710" r="-71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kstniOkvir 4"/>
          <p:cNvSpPr txBox="1"/>
          <p:nvPr/>
        </p:nvSpPr>
        <p:spPr>
          <a:xfrm>
            <a:off x="8470900" y="2633981"/>
            <a:ext cx="3606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accent4"/>
                </a:solidFill>
              </a:rPr>
              <a:t>Domaća zadaća</a:t>
            </a:r>
            <a:endParaRPr lang="hr-HR" dirty="0">
              <a:solidFill>
                <a:schemeClr val="accent4"/>
              </a:solidFill>
            </a:endParaRPr>
          </a:p>
          <a:p>
            <a:r>
              <a:rPr lang="hr-HR" dirty="0" smtClean="0">
                <a:solidFill>
                  <a:schemeClr val="accent4"/>
                </a:solidFill>
              </a:rPr>
              <a:t>Izradi </a:t>
            </a:r>
            <a:r>
              <a:rPr lang="hr-HR" dirty="0">
                <a:solidFill>
                  <a:schemeClr val="accent4"/>
                </a:solidFill>
              </a:rPr>
              <a:t>algoritam koji računa sumu svih dvoznamenkastih prirodnih brojeva </a:t>
            </a:r>
            <a:r>
              <a:rPr lang="hr-HR" dirty="0" smtClean="0">
                <a:solidFill>
                  <a:schemeClr val="accent4"/>
                </a:solidFill>
              </a:rPr>
              <a:t>Izradi </a:t>
            </a:r>
            <a:r>
              <a:rPr lang="hr-HR" dirty="0">
                <a:solidFill>
                  <a:schemeClr val="accent4"/>
                </a:solidFill>
              </a:rPr>
              <a:t>algoritam koji računa prosjek upisanih  tjednih jutarnjih </a:t>
            </a:r>
            <a:r>
              <a:rPr lang="hr-HR" dirty="0" smtClean="0">
                <a:solidFill>
                  <a:schemeClr val="accent4"/>
                </a:solidFill>
              </a:rPr>
              <a:t>temperatura</a:t>
            </a:r>
            <a:endParaRPr lang="hr-HR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26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Aritmetičke operacije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r-HR" dirty="0" smtClean="0"/>
              <a:t>Nabroji aritmetičke operacije u </a:t>
            </a:r>
            <a:r>
              <a:rPr lang="hr-HR" dirty="0" err="1" smtClean="0"/>
              <a:t>pseudokodu</a:t>
            </a:r>
            <a:endParaRPr lang="hr-HR" dirty="0" smtClean="0"/>
          </a:p>
          <a:p>
            <a:r>
              <a:rPr lang="hr-HR" dirty="0" smtClean="0"/>
              <a:t>Koliko je 25 </a:t>
            </a:r>
            <a:r>
              <a:rPr lang="hr-HR" dirty="0" err="1" smtClean="0"/>
              <a:t>mod</a:t>
            </a:r>
            <a:r>
              <a:rPr lang="hr-HR" dirty="0" smtClean="0"/>
              <a:t> 4</a:t>
            </a:r>
          </a:p>
          <a:p>
            <a:r>
              <a:rPr lang="hr-HR" dirty="0" smtClean="0"/>
              <a:t>Koliko je 25 div 4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0420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Relacijski operatori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r-HR" dirty="0" smtClean="0"/>
              <a:t>Nabroji relacijske operatore i objasni značenje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8103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Napiši kao izraz u </a:t>
            </a:r>
            <a:r>
              <a:rPr lang="hr-HR" dirty="0" err="1" smtClean="0"/>
              <a:t>pseudokodu</a:t>
            </a:r>
            <a:endParaRPr lang="hr-H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913774" y="2367092"/>
                <a:ext cx="3645526" cy="3424107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hr-HR" dirty="0" smtClean="0"/>
                  <a:t>+10</a:t>
                </a:r>
              </a:p>
              <a:p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hr-HR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den>
                    </m:f>
                    <m:r>
                      <a:rPr lang="hr-HR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hr-HR" dirty="0" smtClean="0"/>
              </a:p>
              <a:p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hr-HR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𝑣𝑡</m:t>
                    </m:r>
                  </m:oMath>
                </a14:m>
                <a:endParaRPr lang="hr-HR" dirty="0" smtClean="0"/>
              </a:p>
              <a:p>
                <a14:m>
                  <m:oMath xmlns:m="http://schemas.openxmlformats.org/officeDocument/2006/math">
                    <m:r>
                      <a:rPr lang="hr-HR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hr-HR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hr-HR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hr-HR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hr-HR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hr-HR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hr-HR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hr-HR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  <m:r>
                              <a:rPr lang="hr-HR" i="1" smtClean="0">
                                <a:latin typeface="Cambria Math" panose="02040503050406030204" pitchFamily="18" charset="0"/>
                              </a:rPr>
                              <m:t>𝑎𝑐</m:t>
                            </m:r>
                          </m:e>
                        </m:rad>
                      </m:num>
                      <m:den>
                        <m:r>
                          <a:rPr lang="hr-HR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hr-HR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hr-HR" dirty="0"/>
              </a:p>
            </p:txBody>
          </p:sp>
        </mc:Choice>
        <mc:Fallback xmlns="">
          <p:sp>
            <p:nvSpPr>
              <p:cNvPr id="3" name="Rezervirano mjesto sadržaja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913774" y="2367092"/>
                <a:ext cx="3645526" cy="3424107"/>
              </a:xfrm>
              <a:blipFill>
                <a:blip r:embed="rId2"/>
                <a:stretch>
                  <a:fillRect l="-1505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zervirano mjesto sadržaja 2"/>
              <p:cNvSpPr txBox="1">
                <a:spLocks/>
              </p:cNvSpPr>
              <p:nvPr/>
            </p:nvSpPr>
            <p:spPr>
              <a:xfrm>
                <a:off x="6096000" y="2244986"/>
                <a:ext cx="3645526" cy="342410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20000"/>
                  </a:lnSpc>
                  <a:spcBef>
                    <a:spcPts val="10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2000" kern="1200" cap="none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800" kern="1200" cap="none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600" kern="1200" cap="none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none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none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hr-HR" i="1" dirty="0" smtClean="0">
                    <a:solidFill>
                      <a:schemeClr val="accent4"/>
                    </a:solidFill>
                    <a:latin typeface="Cambria Math" panose="02040503050406030204" pitchFamily="18" charset="0"/>
                  </a:rPr>
                  <a:t>Domaća zadaća</a:t>
                </a:r>
              </a:p>
              <a:p>
                <a14:m>
                  <m:oMath xmlns:m="http://schemas.openxmlformats.org/officeDocument/2006/math">
                    <m:r>
                      <a:rPr lang="hr-HR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hr-HR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hr-HR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hr-HR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hr-HR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hr-HR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hr-HR" dirty="0" smtClean="0">
                    <a:solidFill>
                      <a:schemeClr val="accent4"/>
                    </a:solidFill>
                  </a:rPr>
                  <a:t>+2x-2</a:t>
                </a:r>
              </a:p>
              <a:p>
                <a14:m>
                  <m:oMath xmlns:m="http://schemas.openxmlformats.org/officeDocument/2006/math">
                    <m:r>
                      <a:rPr lang="hr-HR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hr-HR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hr-HR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hr-HR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hr-HR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hr-HR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hr-HR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hr-HR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den>
                    </m:f>
                    <m:r>
                      <a:rPr lang="hr-HR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hr-HR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hr-HR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hr-HR" dirty="0" smtClean="0">
                  <a:solidFill>
                    <a:schemeClr val="accent4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hr-HR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hr-HR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r-HR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hr-HR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hr-HR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hr-HR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hr-HR" b="0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hr-HR" b="0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hr-HR" b="0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hr-HR" dirty="0" smtClean="0">
                  <a:solidFill>
                    <a:schemeClr val="accent4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hr-HR" b="0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hr-HR" b="0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hr-HR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hr-HR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hr-HR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hr-HR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hr-HR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hr-HR" b="0" i="1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hr-HR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4" name="Rezervirano mjesto sadržaja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244986"/>
                <a:ext cx="3645526" cy="3424107"/>
              </a:xfrm>
              <a:prstGeom prst="rect">
                <a:avLst/>
              </a:prstGeom>
              <a:blipFill>
                <a:blip r:embed="rId3"/>
                <a:stretch>
                  <a:fillRect l="-1672" t="-178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496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Napiši kao matematički izraz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4064626" cy="3424107"/>
          </a:xfrm>
        </p:spPr>
        <p:txBody>
          <a:bodyPr/>
          <a:lstStyle/>
          <a:p>
            <a:r>
              <a:rPr lang="hr-HR" dirty="0" smtClean="0"/>
              <a:t>X=3*a+2*b/3*a</a:t>
            </a:r>
          </a:p>
          <a:p>
            <a:r>
              <a:rPr lang="hr-HR" dirty="0"/>
              <a:t>X=3</a:t>
            </a:r>
            <a:r>
              <a:rPr lang="hr-HR" dirty="0" smtClean="0"/>
              <a:t>*(a+2)*b/3*a</a:t>
            </a:r>
          </a:p>
          <a:p>
            <a:r>
              <a:rPr lang="hr-HR" dirty="0"/>
              <a:t>X</a:t>
            </a:r>
            <a:r>
              <a:rPr lang="hr-HR" dirty="0" smtClean="0"/>
              <a:t>=(3*a+2*b)/(3*a)</a:t>
            </a:r>
          </a:p>
          <a:p>
            <a:r>
              <a:rPr lang="hr-HR" dirty="0" smtClean="0"/>
              <a:t>X=</a:t>
            </a:r>
            <a:r>
              <a:rPr lang="hr-HR" dirty="0" err="1" smtClean="0"/>
              <a:t>abs</a:t>
            </a:r>
            <a:r>
              <a:rPr lang="hr-HR" dirty="0" smtClean="0"/>
              <a:t>(</a:t>
            </a:r>
            <a:r>
              <a:rPr lang="hr-HR" dirty="0" err="1" smtClean="0"/>
              <a:t>sqrt</a:t>
            </a:r>
            <a:r>
              <a:rPr lang="hr-HR" dirty="0" smtClean="0"/>
              <a:t>(a)+2*b)</a:t>
            </a:r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4" name="Rezervirano mjesto sadržaja 2"/>
          <p:cNvSpPr txBox="1">
            <a:spLocks/>
          </p:cNvSpPr>
          <p:nvPr/>
        </p:nvSpPr>
        <p:spPr>
          <a:xfrm>
            <a:off x="5803274" y="2214694"/>
            <a:ext cx="4064626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i="1" dirty="0">
                <a:solidFill>
                  <a:schemeClr val="accent4"/>
                </a:solidFill>
                <a:latin typeface="Cambria Math" panose="02040503050406030204" pitchFamily="18" charset="0"/>
              </a:rPr>
              <a:t>Domaća </a:t>
            </a:r>
            <a:r>
              <a:rPr lang="hr-HR" i="1" dirty="0" smtClean="0">
                <a:solidFill>
                  <a:schemeClr val="accent4"/>
                </a:solidFill>
                <a:latin typeface="Cambria Math" panose="02040503050406030204" pitchFamily="18" charset="0"/>
              </a:rPr>
              <a:t>zadaća</a:t>
            </a:r>
            <a:endParaRPr lang="hr-HR" dirty="0" smtClean="0">
              <a:solidFill>
                <a:schemeClr val="accent4"/>
              </a:solidFill>
            </a:endParaRPr>
          </a:p>
          <a:p>
            <a:r>
              <a:rPr lang="hr-HR" dirty="0" smtClean="0">
                <a:solidFill>
                  <a:schemeClr val="accent4"/>
                </a:solidFill>
              </a:rPr>
              <a:t>X=3*a/4*b+2*b</a:t>
            </a:r>
          </a:p>
          <a:p>
            <a:r>
              <a:rPr lang="hr-HR" dirty="0" smtClean="0">
                <a:solidFill>
                  <a:schemeClr val="accent4"/>
                </a:solidFill>
              </a:rPr>
              <a:t>X=</a:t>
            </a:r>
            <a:r>
              <a:rPr lang="hr-HR" dirty="0" err="1" smtClean="0">
                <a:solidFill>
                  <a:schemeClr val="accent4"/>
                </a:solidFill>
              </a:rPr>
              <a:t>abs</a:t>
            </a:r>
            <a:r>
              <a:rPr lang="hr-HR" dirty="0" smtClean="0">
                <a:solidFill>
                  <a:schemeClr val="accent4"/>
                </a:solidFill>
              </a:rPr>
              <a:t>(</a:t>
            </a:r>
            <a:r>
              <a:rPr lang="hr-HR" dirty="0" err="1" smtClean="0">
                <a:solidFill>
                  <a:schemeClr val="accent4"/>
                </a:solidFill>
              </a:rPr>
              <a:t>sqr</a:t>
            </a:r>
            <a:r>
              <a:rPr lang="hr-HR" dirty="0" smtClean="0">
                <a:solidFill>
                  <a:schemeClr val="accent4"/>
                </a:solidFill>
              </a:rPr>
              <a:t>(a)+2*b)/c</a:t>
            </a:r>
          </a:p>
          <a:p>
            <a:endParaRPr lang="hr-HR" dirty="0" smtClean="0">
              <a:solidFill>
                <a:schemeClr val="accent4"/>
              </a:solidFill>
            </a:endParaRPr>
          </a:p>
          <a:p>
            <a:endParaRPr lang="hr-HR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46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Koliko je x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4496426" cy="3424107"/>
          </a:xfrm>
        </p:spPr>
        <p:txBody>
          <a:bodyPr/>
          <a:lstStyle/>
          <a:p>
            <a:r>
              <a:rPr lang="hr-HR" dirty="0" smtClean="0"/>
              <a:t>X:=2+20 MOD 3 ;</a:t>
            </a:r>
          </a:p>
          <a:p>
            <a:r>
              <a:rPr lang="hr-HR" dirty="0" smtClean="0"/>
              <a:t>X:=(15 MOD 2+2)*3;</a:t>
            </a:r>
          </a:p>
          <a:p>
            <a:r>
              <a:rPr lang="hr-HR" dirty="0" smtClean="0"/>
              <a:t>X:=20 MOD 3 +14 DIV 3;</a:t>
            </a:r>
          </a:p>
          <a:p>
            <a:r>
              <a:rPr lang="hr-HR" dirty="0" smtClean="0"/>
              <a:t>X:=sqrt(4) MOD 3;</a:t>
            </a:r>
          </a:p>
          <a:p>
            <a:r>
              <a:rPr lang="hr-HR" dirty="0" smtClean="0"/>
              <a:t>X:=2*sqr(-2)+round(3,54)</a:t>
            </a:r>
          </a:p>
          <a:p>
            <a:r>
              <a:rPr lang="hr-HR" dirty="0" smtClean="0"/>
              <a:t>X:=2*sqr</a:t>
            </a:r>
            <a:r>
              <a:rPr lang="hr-HR" dirty="0"/>
              <a:t>(-2</a:t>
            </a:r>
            <a:r>
              <a:rPr lang="hr-HR" dirty="0" smtClean="0"/>
              <a:t>)+trunc(3,54</a:t>
            </a:r>
            <a:r>
              <a:rPr lang="hr-HR" dirty="0"/>
              <a:t>)</a:t>
            </a:r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5" name="Rezervirano mjesto sadržaja 2"/>
          <p:cNvSpPr txBox="1">
            <a:spLocks/>
          </p:cNvSpPr>
          <p:nvPr/>
        </p:nvSpPr>
        <p:spPr>
          <a:xfrm>
            <a:off x="5410200" y="2214694"/>
            <a:ext cx="4496426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i="1" dirty="0">
                <a:solidFill>
                  <a:schemeClr val="accent4"/>
                </a:solidFill>
                <a:latin typeface="Cambria Math" panose="02040503050406030204" pitchFamily="18" charset="0"/>
              </a:rPr>
              <a:t>Domaća </a:t>
            </a:r>
            <a:r>
              <a:rPr lang="hr-HR" i="1" dirty="0" smtClean="0">
                <a:solidFill>
                  <a:schemeClr val="accent4"/>
                </a:solidFill>
                <a:latin typeface="Cambria Math" panose="02040503050406030204" pitchFamily="18" charset="0"/>
              </a:rPr>
              <a:t>zadaća</a:t>
            </a:r>
            <a:endParaRPr lang="hr-HR" dirty="0" smtClean="0">
              <a:solidFill>
                <a:schemeClr val="accent4"/>
              </a:solidFill>
            </a:endParaRPr>
          </a:p>
          <a:p>
            <a:r>
              <a:rPr lang="hr-HR" dirty="0" smtClean="0">
                <a:solidFill>
                  <a:schemeClr val="accent4"/>
                </a:solidFill>
              </a:rPr>
              <a:t>X:=3+25 MOD 3 ;</a:t>
            </a:r>
          </a:p>
          <a:p>
            <a:r>
              <a:rPr lang="hr-HR" dirty="0" smtClean="0">
                <a:solidFill>
                  <a:schemeClr val="accent4"/>
                </a:solidFill>
              </a:rPr>
              <a:t>X:=(15 MOD 3+2)*3;</a:t>
            </a:r>
          </a:p>
          <a:p>
            <a:r>
              <a:rPr lang="hr-HR" dirty="0" smtClean="0">
                <a:solidFill>
                  <a:schemeClr val="accent4"/>
                </a:solidFill>
              </a:rPr>
              <a:t>X:=22 MOD 3 +14 DIV 2;</a:t>
            </a:r>
          </a:p>
          <a:p>
            <a:r>
              <a:rPr lang="hr-HR" dirty="0" smtClean="0">
                <a:solidFill>
                  <a:schemeClr val="accent4"/>
                </a:solidFill>
              </a:rPr>
              <a:t>X:=sqrt(9) MOD 3;</a:t>
            </a:r>
          </a:p>
          <a:p>
            <a:r>
              <a:rPr lang="hr-HR" dirty="0" smtClean="0">
                <a:solidFill>
                  <a:schemeClr val="accent4"/>
                </a:solidFill>
              </a:rPr>
              <a:t>X:=2*sqr(-3)+round(3,54)+trunc(4,66)</a:t>
            </a:r>
          </a:p>
          <a:p>
            <a:pPr marL="0" indent="0">
              <a:buNone/>
            </a:pPr>
            <a:endParaRPr lang="hr-HR" dirty="0" smtClean="0">
              <a:solidFill>
                <a:schemeClr val="accent4"/>
              </a:solidFill>
            </a:endParaRPr>
          </a:p>
          <a:p>
            <a:endParaRPr lang="hr-HR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14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Odredi x, y i z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x:= </a:t>
            </a:r>
            <a:r>
              <a:rPr lang="hr-HR" dirty="0" err="1" smtClean="0"/>
              <a:t>round</a:t>
            </a:r>
            <a:r>
              <a:rPr lang="hr-HR" dirty="0" smtClean="0"/>
              <a:t> (13,5);</a:t>
            </a:r>
          </a:p>
          <a:p>
            <a:pPr marL="0" indent="0">
              <a:buNone/>
            </a:pPr>
            <a:r>
              <a:rPr lang="hr-HR" dirty="0" smtClean="0"/>
              <a:t>y:=x MOD 2;</a:t>
            </a:r>
          </a:p>
          <a:p>
            <a:pPr marL="0" indent="0">
              <a:buNone/>
            </a:pPr>
            <a:r>
              <a:rPr lang="hr-HR" dirty="0" smtClean="0"/>
              <a:t>z:=x-y;</a:t>
            </a:r>
          </a:p>
          <a:p>
            <a:pPr marL="0" indent="0">
              <a:buNone/>
            </a:pPr>
            <a:r>
              <a:rPr lang="hr-HR" dirty="0" smtClean="0"/>
              <a:t>x:=x+y;</a:t>
            </a:r>
          </a:p>
          <a:p>
            <a:pPr marL="0" indent="0">
              <a:buNone/>
            </a:pPr>
            <a:r>
              <a:rPr lang="hr-HR" dirty="0" smtClean="0"/>
              <a:t>y:=x-z;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0203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će se ispisati?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3658226" cy="34241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dirty="0" smtClean="0"/>
              <a:t>X=1;</a:t>
            </a:r>
          </a:p>
          <a:p>
            <a:pPr marL="0" indent="0">
              <a:buNone/>
            </a:pPr>
            <a:r>
              <a:rPr lang="hr-HR" dirty="0" smtClean="0"/>
              <a:t>Y=6;</a:t>
            </a:r>
          </a:p>
          <a:p>
            <a:pPr marL="0" indent="0">
              <a:buNone/>
            </a:pPr>
            <a:r>
              <a:rPr lang="hr-HR" dirty="0" smtClean="0"/>
              <a:t>Z=0;</a:t>
            </a:r>
          </a:p>
          <a:p>
            <a:pPr marL="0" indent="0">
              <a:buNone/>
            </a:pPr>
            <a:r>
              <a:rPr lang="hr-HR" dirty="0"/>
              <a:t>z</a:t>
            </a:r>
            <a:r>
              <a:rPr lang="hr-HR" dirty="0" smtClean="0"/>
              <a:t>a i:=x do y činiti</a:t>
            </a:r>
            <a:br>
              <a:rPr lang="hr-HR" dirty="0" smtClean="0"/>
            </a:br>
            <a:r>
              <a:rPr lang="hr-HR" dirty="0" smtClean="0"/>
              <a:t>{</a:t>
            </a:r>
            <a:br>
              <a:rPr lang="hr-HR" dirty="0" smtClean="0"/>
            </a:br>
            <a:r>
              <a:rPr lang="hr-HR" dirty="0" smtClean="0"/>
              <a:t>z:=x-1;</a:t>
            </a: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>x=x+1;</a:t>
            </a:r>
            <a:br>
              <a:rPr lang="hr-HR" dirty="0" smtClean="0"/>
            </a:br>
            <a:r>
              <a:rPr lang="hr-HR" dirty="0" smtClean="0"/>
              <a:t>}</a:t>
            </a:r>
            <a:br>
              <a:rPr lang="hr-HR" dirty="0" smtClean="0"/>
            </a:br>
            <a:r>
              <a:rPr lang="hr-HR" dirty="0" smtClean="0"/>
              <a:t>izlaz x;</a:t>
            </a:r>
          </a:p>
        </p:txBody>
      </p:sp>
      <p:sp>
        <p:nvSpPr>
          <p:cNvPr id="4" name="Rezervirano mjesto sadržaja 2"/>
          <p:cNvSpPr txBox="1">
            <a:spLocks/>
          </p:cNvSpPr>
          <p:nvPr/>
        </p:nvSpPr>
        <p:spPr>
          <a:xfrm>
            <a:off x="6096000" y="2367092"/>
            <a:ext cx="3658226" cy="342410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i="1" dirty="0">
                <a:solidFill>
                  <a:schemeClr val="accent4"/>
                </a:solidFill>
                <a:latin typeface="Cambria Math" panose="02040503050406030204" pitchFamily="18" charset="0"/>
              </a:rPr>
              <a:t>Domaća zadaća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accent4"/>
                </a:solidFill>
              </a:rPr>
              <a:t>X=1;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accent4"/>
                </a:solidFill>
              </a:rPr>
              <a:t>Y=6;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accent4"/>
                </a:solidFill>
              </a:rPr>
              <a:t>Z=10;</a:t>
            </a:r>
          </a:p>
          <a:p>
            <a:pPr marL="0" indent="0">
              <a:buNone/>
            </a:pPr>
            <a:r>
              <a:rPr lang="hr-HR" dirty="0">
                <a:solidFill>
                  <a:schemeClr val="accent4"/>
                </a:solidFill>
              </a:rPr>
              <a:t>z</a:t>
            </a:r>
            <a:r>
              <a:rPr lang="hr-HR" dirty="0" smtClean="0">
                <a:solidFill>
                  <a:schemeClr val="accent4"/>
                </a:solidFill>
              </a:rPr>
              <a:t>a i:=x do y činiti</a:t>
            </a:r>
            <a:br>
              <a:rPr lang="hr-HR" dirty="0" smtClean="0">
                <a:solidFill>
                  <a:schemeClr val="accent4"/>
                </a:solidFill>
              </a:rPr>
            </a:br>
            <a:r>
              <a:rPr lang="hr-HR" dirty="0" smtClean="0">
                <a:solidFill>
                  <a:schemeClr val="accent4"/>
                </a:solidFill>
              </a:rPr>
              <a:t>{</a:t>
            </a:r>
            <a:br>
              <a:rPr lang="hr-HR" dirty="0" smtClean="0">
                <a:solidFill>
                  <a:schemeClr val="accent4"/>
                </a:solidFill>
              </a:rPr>
            </a:br>
            <a:r>
              <a:rPr lang="hr-HR" dirty="0" smtClean="0">
                <a:solidFill>
                  <a:schemeClr val="accent4"/>
                </a:solidFill>
              </a:rPr>
              <a:t>z:=x-1;</a:t>
            </a:r>
            <a:br>
              <a:rPr lang="hr-HR" dirty="0" smtClean="0">
                <a:solidFill>
                  <a:schemeClr val="accent4"/>
                </a:solidFill>
              </a:rPr>
            </a:br>
            <a:r>
              <a:rPr lang="hr-HR" dirty="0" smtClean="0">
                <a:solidFill>
                  <a:schemeClr val="accent4"/>
                </a:solidFill>
              </a:rPr>
              <a:t>x=x+1;</a:t>
            </a:r>
            <a:br>
              <a:rPr lang="hr-HR" dirty="0" smtClean="0">
                <a:solidFill>
                  <a:schemeClr val="accent4"/>
                </a:solidFill>
              </a:rPr>
            </a:br>
            <a:r>
              <a:rPr lang="hr-HR" dirty="0">
                <a:solidFill>
                  <a:schemeClr val="accent4"/>
                </a:solidFill>
              </a:rPr>
              <a:t>izlaz x</a:t>
            </a:r>
            <a:r>
              <a:rPr lang="hr-HR" dirty="0" smtClean="0">
                <a:solidFill>
                  <a:schemeClr val="accent4"/>
                </a:solidFill>
              </a:rPr>
              <a:t>;</a:t>
            </a:r>
            <a:br>
              <a:rPr lang="hr-HR" dirty="0" smtClean="0">
                <a:solidFill>
                  <a:schemeClr val="accent4"/>
                </a:solidFill>
              </a:rPr>
            </a:br>
            <a:r>
              <a:rPr lang="hr-HR" dirty="0" smtClean="0">
                <a:solidFill>
                  <a:schemeClr val="accent4"/>
                </a:solidFill>
              </a:rPr>
              <a:t>}</a:t>
            </a:r>
            <a:br>
              <a:rPr lang="hr-HR" dirty="0" smtClean="0">
                <a:solidFill>
                  <a:schemeClr val="accent4"/>
                </a:solidFill>
              </a:rPr>
            </a:br>
            <a:endParaRPr lang="hr-HR" dirty="0" smtClean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24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Što će se ispisati?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hr-HR" dirty="0" smtClean="0"/>
              <a:t>X:=10;</a:t>
            </a:r>
            <a:br>
              <a:rPr lang="hr-HR" dirty="0" smtClean="0"/>
            </a:br>
            <a:r>
              <a:rPr lang="hr-HR" dirty="0" smtClean="0"/>
              <a:t>za </a:t>
            </a:r>
            <a:r>
              <a:rPr lang="hr-HR" dirty="0"/>
              <a:t>i</a:t>
            </a:r>
            <a:r>
              <a:rPr lang="hr-HR" dirty="0" smtClean="0"/>
              <a:t>:=0 </a:t>
            </a:r>
            <a:r>
              <a:rPr lang="hr-HR" dirty="0"/>
              <a:t>do </a:t>
            </a:r>
            <a:r>
              <a:rPr lang="hr-HR" dirty="0" smtClean="0"/>
              <a:t>10 činiti {</a:t>
            </a:r>
          </a:p>
          <a:p>
            <a:pPr marL="457200" lvl="1" indent="0">
              <a:buNone/>
            </a:pPr>
            <a:r>
              <a:rPr lang="hr-HR" dirty="0"/>
              <a:t>a</a:t>
            </a:r>
            <a:r>
              <a:rPr lang="hr-HR" dirty="0" smtClean="0"/>
              <a:t>ko je (i MOD 2=0) I (i&gt;4) onda {</a:t>
            </a:r>
          </a:p>
          <a:p>
            <a:pPr marL="914400" lvl="2" indent="0">
              <a:buNone/>
            </a:pPr>
            <a:r>
              <a:rPr lang="hr-HR" dirty="0" smtClean="0"/>
              <a:t>X:=trunc(sqrt(x));</a:t>
            </a:r>
          </a:p>
          <a:p>
            <a:pPr marL="914400" lvl="2" indent="0">
              <a:buNone/>
            </a:pPr>
            <a:r>
              <a:rPr lang="hr-HR" dirty="0" smtClean="0"/>
              <a:t>X:=x-1;</a:t>
            </a:r>
          </a:p>
          <a:p>
            <a:pPr marL="914400" lvl="2" indent="0">
              <a:buNone/>
            </a:pPr>
            <a:r>
              <a:rPr lang="hr-HR" dirty="0" smtClean="0"/>
              <a:t>Izlaz (x);</a:t>
            </a:r>
          </a:p>
          <a:p>
            <a:pPr marL="457200" lvl="1" indent="0">
              <a:buNone/>
            </a:pPr>
            <a:r>
              <a:rPr lang="hr-HR" dirty="0" smtClean="0"/>
              <a:t>}</a:t>
            </a:r>
          </a:p>
          <a:p>
            <a:pPr marL="0" indent="0">
              <a:buNone/>
            </a:pPr>
            <a:r>
              <a:rPr lang="hr-HR" dirty="0"/>
              <a:t>}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8097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pljica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Kapljica</Template>
  <TotalTime>101</TotalTime>
  <Words>466</Words>
  <Application>Microsoft Office PowerPoint</Application>
  <PresentationFormat>Široki zaslon</PresentationFormat>
  <Paragraphs>125</Paragraphs>
  <Slides>15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9" baseType="lpstr">
      <vt:lpstr>Arial</vt:lpstr>
      <vt:lpstr>Cambria Math</vt:lpstr>
      <vt:lpstr>Tw Cen MT</vt:lpstr>
      <vt:lpstr>Kapljica</vt:lpstr>
      <vt:lpstr>Pseudokod</vt:lpstr>
      <vt:lpstr>Aritmetičke operacije</vt:lpstr>
      <vt:lpstr>Relacijski operatori</vt:lpstr>
      <vt:lpstr>Napiši kao izraz u pseudokodu</vt:lpstr>
      <vt:lpstr>Napiši kao matematički izraz</vt:lpstr>
      <vt:lpstr>Koliko je x</vt:lpstr>
      <vt:lpstr>Odredi x, y i z</vt:lpstr>
      <vt:lpstr>Što će se ispisati?</vt:lpstr>
      <vt:lpstr>Što će se ispisati?</vt:lpstr>
      <vt:lpstr>Što će se ispisati?</vt:lpstr>
      <vt:lpstr>Logički operatori</vt:lpstr>
      <vt:lpstr>Odredi vrijednost izraza</vt:lpstr>
      <vt:lpstr>Odredi vrijednost izraza</vt:lpstr>
      <vt:lpstr>Odredi izraz: broj a ima svojstvo da je  pozitivan neparan broj koji nije djeljiv s 3. </vt:lpstr>
      <vt:lpstr>Petlja s unaprijed poznatim brojem ponavljanja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Pseudokod</dc:title>
  <dc:creator>stjepan šalković</dc:creator>
  <cp:lastModifiedBy>stjepan šalković</cp:lastModifiedBy>
  <cp:revision>13</cp:revision>
  <dcterms:created xsi:type="dcterms:W3CDTF">2017-09-14T08:35:18Z</dcterms:created>
  <dcterms:modified xsi:type="dcterms:W3CDTF">2017-09-22T13:52:43Z</dcterms:modified>
</cp:coreProperties>
</file>