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32"/>
  </p:notesMasterIdLst>
  <p:sldIdLst>
    <p:sldId id="428" r:id="rId2"/>
    <p:sldId id="429" r:id="rId3"/>
    <p:sldId id="430" r:id="rId4"/>
    <p:sldId id="431" r:id="rId5"/>
    <p:sldId id="432" r:id="rId6"/>
    <p:sldId id="433" r:id="rId7"/>
    <p:sldId id="434" r:id="rId8"/>
    <p:sldId id="435" r:id="rId9"/>
    <p:sldId id="436" r:id="rId10"/>
    <p:sldId id="443" r:id="rId11"/>
    <p:sldId id="437" r:id="rId12"/>
    <p:sldId id="438" r:id="rId13"/>
    <p:sldId id="445" r:id="rId14"/>
    <p:sldId id="394" r:id="rId15"/>
    <p:sldId id="444" r:id="rId16"/>
    <p:sldId id="439" r:id="rId17"/>
    <p:sldId id="440" r:id="rId18"/>
    <p:sldId id="339" r:id="rId19"/>
    <p:sldId id="441" r:id="rId20"/>
    <p:sldId id="442" r:id="rId21"/>
    <p:sldId id="352" r:id="rId22"/>
    <p:sldId id="365" r:id="rId23"/>
    <p:sldId id="380" r:id="rId24"/>
    <p:sldId id="393" r:id="rId25"/>
    <p:sldId id="406" r:id="rId26"/>
    <p:sldId id="340" r:id="rId27"/>
    <p:sldId id="353" r:id="rId28"/>
    <p:sldId id="366" r:id="rId29"/>
    <p:sldId id="381" r:id="rId30"/>
    <p:sldId id="407" r:id="rId3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74416" autoAdjust="0"/>
  </p:normalViewPr>
  <p:slideViewPr>
    <p:cSldViewPr snapToGrid="0">
      <p:cViewPr varScale="1">
        <p:scale>
          <a:sx n="80" d="100"/>
          <a:sy n="80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1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73C15-0580-441D-B0D9-1F33AF0ADE76}" type="datetimeFigureOut">
              <a:rPr lang="hr-HR" smtClean="0"/>
              <a:t>6.10.2019.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2CD90-747F-4F9A-9FA4-23E9C68C36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224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CD3C-5A00-440E-95E6-946CACAB570A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86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04BF-2B58-433E-9D48-B25DC5553D24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4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D1D4-6A3E-4B05-B5E0-124539690EF5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33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91440" indent="-9144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1pPr>
            <a:lvl2pPr marL="384048" indent="-18288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2pPr>
            <a:lvl3pPr marL="566928" indent="-18288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3pPr>
            <a:lvl4pPr marL="749808" indent="-18288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4pPr>
            <a:lvl5pPr marL="932688" indent="-18288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5pPr>
          </a:lstStyle>
          <a:p>
            <a:pPr lvl="0"/>
            <a:r>
              <a:rPr lang="hr-HR" dirty="0" smtClean="0"/>
              <a:t> Uredite stilove teksta matrice</a:t>
            </a:r>
          </a:p>
          <a:p>
            <a:pPr lvl="1"/>
            <a:r>
              <a:rPr lang="hr-HR" dirty="0" smtClean="0"/>
              <a:t> Druga razina</a:t>
            </a:r>
          </a:p>
          <a:p>
            <a:pPr lvl="2"/>
            <a:r>
              <a:rPr lang="hr-HR" dirty="0" smtClean="0"/>
              <a:t> Treća razina</a:t>
            </a:r>
          </a:p>
          <a:p>
            <a:pPr lvl="3"/>
            <a:r>
              <a:rPr lang="hr-HR" dirty="0" smtClean="0"/>
              <a:t> Četvrta razina</a:t>
            </a:r>
          </a:p>
          <a:p>
            <a:pPr lvl="4"/>
            <a:r>
              <a:rPr lang="hr-HR" dirty="0" smtClean="0"/>
              <a:t> 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0197-157F-4F3B-A8D2-6A4480D647F2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E97799C9-84D9-46D2-A11E-BCF8A72052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0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400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6767-46A8-4F99-90E2-CE49EC0D1B0E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44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EE8-2BEE-49C9-93E1-37F482B3A33E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6F38-7512-4D16-B5A0-CDDC4C369D3D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2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0F59-C896-42AF-910D-6A71298B6A50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7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DDD2-F02D-41AE-A20D-50664FDCD5C1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1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C161841-90E4-42AF-B213-677ADEA91782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4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D812-575F-4AC8-B779-EF376761B523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7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B7CCD3-E426-4AEF-A1B4-95EC097B78CE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8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Standardni algoritmi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3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8263290" cy="4023360"/>
          </a:xfrm>
        </p:spPr>
        <p:txBody>
          <a:bodyPr/>
          <a:lstStyle/>
          <a:p>
            <a:r>
              <a:rPr lang="hr-HR" dirty="0">
                <a:solidFill>
                  <a:srgbClr val="0070C0"/>
                </a:solidFill>
              </a:rPr>
              <a:t>Upisati </a:t>
            </a:r>
            <a:r>
              <a:rPr lang="hr-HR" dirty="0" smtClean="0">
                <a:solidFill>
                  <a:srgbClr val="0070C0"/>
                </a:solidFill>
              </a:rPr>
              <a:t>n. Upisati n </a:t>
            </a:r>
            <a:r>
              <a:rPr lang="hr-HR" dirty="0">
                <a:solidFill>
                  <a:srgbClr val="0070C0"/>
                </a:solidFill>
              </a:rPr>
              <a:t>uplata. Ispisati najveću uplatu</a:t>
            </a:r>
            <a:r>
              <a:rPr lang="hr-HR" dirty="0" smtClean="0">
                <a:solidFill>
                  <a:srgbClr val="0070C0"/>
                </a:solidFill>
              </a:rPr>
              <a:t>.</a:t>
            </a:r>
          </a:p>
          <a:p>
            <a:r>
              <a:rPr lang="hr-HR" dirty="0" smtClean="0">
                <a:solidFill>
                  <a:schemeClr val="accent2"/>
                </a:solidFill>
              </a:rPr>
              <a:t>DZ: Upisati 12 ocjena ispisati najmanju.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4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154083" y="274661"/>
            <a:ext cx="10058400" cy="1450757"/>
          </a:xfrm>
        </p:spPr>
        <p:txBody>
          <a:bodyPr/>
          <a:lstStyle/>
          <a:p>
            <a:r>
              <a:rPr lang="hr-HR" dirty="0" smtClean="0"/>
              <a:t>Rad s prirodnim brojevima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Rastavljanje troznamenkastog broja na znamenke</a:t>
            </a:r>
          </a:p>
          <a:p>
            <a:pPr marL="444500" indent="0"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(a);</a:t>
            </a:r>
          </a:p>
          <a:p>
            <a:pPr marL="444500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stotica := a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100;</a:t>
            </a:r>
          </a:p>
          <a:p>
            <a:pPr marL="444500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desetica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:=a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hr-HR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450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jedinica:=a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444500" indent="0"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(stotica, desetica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, jedinica);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9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Zbroj znamenki unesenog </a:t>
            </a:r>
            <a:r>
              <a:rPr lang="hr-HR" dirty="0" smtClean="0"/>
              <a:t>broja </a:t>
            </a:r>
            <a:r>
              <a:rPr lang="hr-HR" i="1" dirty="0" smtClean="0"/>
              <a:t/>
            </a:r>
            <a:br>
              <a:rPr lang="hr-HR" i="1" dirty="0" smtClean="0"/>
            </a:br>
            <a:r>
              <a:rPr lang="hr-HR" i="1" dirty="0" smtClean="0"/>
              <a:t>Ovo je bolji način izdvajanja znamenki nego sa prošlog slajda</a:t>
            </a: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i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 (broj);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zbroj:=0;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i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 broj&lt;&gt;0 </a:t>
            </a:r>
            <a:r>
              <a:rPr lang="hr-HR" b="1" i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hr-HR" b="1" i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znamenka:=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broj </a:t>
            </a:r>
            <a:r>
              <a:rPr lang="hr-HR" b="1" i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broj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:=broj </a:t>
            </a:r>
            <a:r>
              <a:rPr lang="hr-HR" b="1" i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zbroj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r-HR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zbroj+znamenka</a:t>
            </a: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hr-HR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i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 (zbroj);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3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Znamenke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Upisati broj. Ispisati najmanju znamenku</a:t>
            </a:r>
          </a:p>
          <a:p>
            <a:r>
              <a:rPr lang="hr-HR" dirty="0" smtClean="0">
                <a:solidFill>
                  <a:schemeClr val="accent3"/>
                </a:solidFill>
              </a:rPr>
              <a:t>DZ</a:t>
            </a:r>
          </a:p>
          <a:p>
            <a:r>
              <a:rPr lang="hr-HR" dirty="0" smtClean="0">
                <a:solidFill>
                  <a:schemeClr val="accent3"/>
                </a:solidFill>
              </a:rPr>
              <a:t>Upisati broj. Ispisati najveću znamenku</a:t>
            </a:r>
            <a:endParaRPr lang="hr-HR" dirty="0">
              <a:solidFill>
                <a:schemeClr val="accent3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5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36</a:t>
            </a:r>
            <a:br>
              <a:rPr lang="hr-HR" dirty="0" smtClean="0"/>
            </a:br>
            <a:r>
              <a:rPr lang="hr-HR" dirty="0" smtClean="0">
                <a:solidFill>
                  <a:srgbClr val="002060"/>
                </a:solidFill>
              </a:rPr>
              <a:t>Lanac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000" dirty="0">
                <a:solidFill>
                  <a:srgbClr val="002060"/>
                </a:solidFill>
              </a:rPr>
              <a:t>Hotelski lanac nabavlja ribu. Želi kupiti 100 kg ribe. </a:t>
            </a:r>
            <a:r>
              <a:rPr lang="hr-HR" sz="2000" dirty="0" smtClean="0">
                <a:solidFill>
                  <a:srgbClr val="002060"/>
                </a:solidFill>
              </a:rPr>
              <a:t>Unositi </a:t>
            </a:r>
            <a:r>
              <a:rPr lang="hr-HR" sz="2000" dirty="0">
                <a:solidFill>
                  <a:srgbClr val="002060"/>
                </a:solidFill>
              </a:rPr>
              <a:t>masu pojedine ribe sve dok ukupna masa ne prijeđe 100 kg. </a:t>
            </a:r>
            <a:r>
              <a:rPr lang="hr-HR" sz="2000" dirty="0" smtClean="0">
                <a:solidFill>
                  <a:srgbClr val="002060"/>
                </a:solidFill>
              </a:rPr>
              <a:t>Ispisati </a:t>
            </a:r>
            <a:r>
              <a:rPr lang="pl-PL" sz="2000" dirty="0" smtClean="0">
                <a:solidFill>
                  <a:srgbClr val="002060"/>
                </a:solidFill>
              </a:rPr>
              <a:t>koliko </a:t>
            </a:r>
            <a:r>
              <a:rPr lang="pl-PL" sz="2000" dirty="0">
                <a:solidFill>
                  <a:srgbClr val="002060"/>
                </a:solidFill>
              </a:rPr>
              <a:t>je ukupno komada riba kupio hotelski lanac</a:t>
            </a:r>
            <a:r>
              <a:rPr lang="pl-PL" sz="20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brojac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suma</a:t>
            </a:r>
            <a:r>
              <a:rPr lang="nl-N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&lt;= 100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+ m;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brojac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brojac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+ 1;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brojac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6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3"/>
                </a:solidFill>
              </a:rPr>
              <a:t>DZ</a:t>
            </a:r>
            <a:endParaRPr lang="hr-HR" dirty="0">
              <a:solidFill>
                <a:schemeClr val="accent3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3"/>
                </a:solidFill>
              </a:rPr>
              <a:t>Upisati nosivost čamca u kilogramima  M</a:t>
            </a:r>
          </a:p>
          <a:p>
            <a:r>
              <a:rPr lang="hr-HR" dirty="0" smtClean="0">
                <a:solidFill>
                  <a:schemeClr val="accent3"/>
                </a:solidFill>
              </a:rPr>
              <a:t>Pero </a:t>
            </a:r>
            <a:r>
              <a:rPr lang="hr-HR" dirty="0">
                <a:solidFill>
                  <a:schemeClr val="accent3"/>
                </a:solidFill>
              </a:rPr>
              <a:t>nosi sanduke </a:t>
            </a:r>
            <a:r>
              <a:rPr lang="hr-HR" dirty="0" smtClean="0">
                <a:solidFill>
                  <a:schemeClr val="accent3"/>
                </a:solidFill>
              </a:rPr>
              <a:t>mandarina na čamac. </a:t>
            </a:r>
            <a:r>
              <a:rPr lang="hr-HR" dirty="0">
                <a:solidFill>
                  <a:schemeClr val="accent3"/>
                </a:solidFill>
              </a:rPr>
              <a:t>U algoritmu upisuje masu svakog sanduka. Želi utovariti toliko sanduka da ima barem </a:t>
            </a:r>
            <a:r>
              <a:rPr lang="hr-HR" dirty="0" smtClean="0">
                <a:solidFill>
                  <a:schemeClr val="accent3"/>
                </a:solidFill>
              </a:rPr>
              <a:t>M </a:t>
            </a:r>
            <a:r>
              <a:rPr lang="hr-HR" dirty="0">
                <a:solidFill>
                  <a:schemeClr val="accent3"/>
                </a:solidFill>
              </a:rPr>
              <a:t>Kg </a:t>
            </a:r>
            <a:r>
              <a:rPr lang="hr-HR" dirty="0" smtClean="0">
                <a:solidFill>
                  <a:schemeClr val="accent3"/>
                </a:solidFill>
              </a:rPr>
              <a:t> </a:t>
            </a:r>
            <a:r>
              <a:rPr lang="hr-HR" dirty="0">
                <a:solidFill>
                  <a:schemeClr val="accent3"/>
                </a:solidFill>
              </a:rPr>
              <a:t>. Ispisati koliko sanduka je </a:t>
            </a:r>
            <a:r>
              <a:rPr lang="hr-HR" dirty="0" smtClean="0">
                <a:solidFill>
                  <a:schemeClr val="accent3"/>
                </a:solidFill>
              </a:rPr>
              <a:t>natovario</a:t>
            </a:r>
            <a:r>
              <a:rPr lang="hr-HR" dirty="0">
                <a:solidFill>
                  <a:schemeClr val="accent3"/>
                </a:solidFill>
              </a:rPr>
              <a:t>.</a:t>
            </a:r>
            <a:endParaRPr lang="hr-HR" dirty="0">
              <a:solidFill>
                <a:schemeClr val="accent3"/>
              </a:solidFill>
            </a:endParaRPr>
          </a:p>
          <a:p>
            <a:r>
              <a:rPr lang="hr-HR" dirty="0"/>
              <a:t>Npr. </a:t>
            </a:r>
            <a:r>
              <a:rPr lang="hr-HR" dirty="0" smtClean="0"/>
              <a:t>M=200</a:t>
            </a:r>
          </a:p>
          <a:p>
            <a:r>
              <a:rPr lang="hr-HR" dirty="0" smtClean="0"/>
              <a:t>Sanduci: 50 </a:t>
            </a:r>
            <a:r>
              <a:rPr lang="hr-HR" dirty="0"/>
              <a:t>50 50 </a:t>
            </a:r>
            <a:r>
              <a:rPr lang="hr-HR" dirty="0" smtClean="0"/>
              <a:t>30 25 </a:t>
            </a:r>
            <a:r>
              <a:rPr lang="hr-HR" dirty="0"/>
              <a:t>Izlaz </a:t>
            </a:r>
            <a:r>
              <a:rPr lang="hr-HR" dirty="0"/>
              <a:t>5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Euklidov algoritam za traženje NZM dva broja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n,m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n&lt;&gt;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n&gt;m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n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:=n-m;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m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:=m-n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82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Rastavljanje unesenog broja na proste faktore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f:=2;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n&gt;=f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hr-HR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f =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(f);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n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f;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  <a:endParaRPr lang="hr-HR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f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:=f+1;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35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2800" dirty="0"/>
              <a:t>Jakov ima </a:t>
            </a:r>
            <a:r>
              <a:rPr lang="hr-HR" sz="2800" b="1" i="1" dirty="0"/>
              <a:t>p </a:t>
            </a:r>
            <a:r>
              <a:rPr lang="hr-HR" sz="2800" dirty="0"/>
              <a:t>prijatelja koje želi počastiti. Počastit će ih s ukupno </a:t>
            </a:r>
            <a:r>
              <a:rPr lang="hr-HR" sz="2800" b="1" i="1" dirty="0"/>
              <a:t>k </a:t>
            </a:r>
            <a:r>
              <a:rPr lang="hr-HR" sz="2800" dirty="0"/>
              <a:t>kolača. Jakov svoje </a:t>
            </a:r>
            <a:r>
              <a:rPr lang="hr-HR" sz="2800" dirty="0" smtClean="0"/>
              <a:t>prijatelje želi </a:t>
            </a:r>
            <a:r>
              <a:rPr lang="hr-HR" sz="2800" dirty="0"/>
              <a:t>počastiti tako da svi dobiju podjednak broj kolača pa ih je poslagao u red. Prvom u redu </a:t>
            </a:r>
            <a:r>
              <a:rPr lang="hr-HR" sz="2800" dirty="0" smtClean="0"/>
              <a:t>dao je </a:t>
            </a:r>
            <a:r>
              <a:rPr lang="hr-HR" sz="2800" dirty="0"/>
              <a:t>prvi kolač, drugom u redu dao je drugi kolač i tako redom do posljednjeg (</a:t>
            </a:r>
            <a:r>
              <a:rPr lang="hr-HR" sz="2800" b="1" i="1" dirty="0"/>
              <a:t>p</a:t>
            </a:r>
            <a:r>
              <a:rPr lang="hr-HR" sz="2800" dirty="0"/>
              <a:t>-tog) prijatelja.</a:t>
            </a:r>
          </a:p>
          <a:p>
            <a:pPr marL="0" indent="0">
              <a:buNone/>
            </a:pPr>
            <a:r>
              <a:rPr lang="hr-HR" sz="2800" dirty="0"/>
              <a:t>Nakon toga vratio se na početak reda i nastavio dijeliti kolače istim redom sve dok nije </a:t>
            </a:r>
            <a:r>
              <a:rPr lang="hr-HR" sz="2800" dirty="0" smtClean="0"/>
              <a:t>podijelio sve </a:t>
            </a:r>
            <a:r>
              <a:rPr lang="hr-HR" sz="2800" dirty="0"/>
              <a:t>kolače. Očito je da se na ovaj način moglo dogoditi da su neki prijatelji dobili po jedan </a:t>
            </a:r>
            <a:r>
              <a:rPr lang="hr-HR" sz="2800" dirty="0" smtClean="0"/>
              <a:t>kolač više </a:t>
            </a:r>
            <a:r>
              <a:rPr lang="hr-HR" sz="2800" dirty="0"/>
              <a:t>od ostalih prijatelja.</a:t>
            </a:r>
          </a:p>
          <a:p>
            <a:pPr marL="0" indent="0">
              <a:buNone/>
            </a:pPr>
            <a:r>
              <a:rPr lang="pl-PL" sz="2800" dirty="0"/>
              <a:t>Jakova na kraju zanima koliko je najmanje kolača </a:t>
            </a:r>
            <a:r>
              <a:rPr lang="pl-PL" sz="2800" b="1" i="1" dirty="0"/>
              <a:t>b </a:t>
            </a:r>
            <a:r>
              <a:rPr lang="pl-PL" sz="2800" dirty="0"/>
              <a:t>dobio svaki prijatelj te koliko je prijatelja </a:t>
            </a:r>
            <a:r>
              <a:rPr lang="pl-PL" sz="2800" b="1" i="1" dirty="0" smtClean="0"/>
              <a:t>m </a:t>
            </a:r>
            <a:r>
              <a:rPr lang="hr-HR" sz="2800" dirty="0" smtClean="0"/>
              <a:t>dobilo </a:t>
            </a:r>
            <a:r>
              <a:rPr lang="hr-HR" sz="2800" dirty="0"/>
              <a:t>jedan kolač manje od drugih prijatelja. Napišite program u </a:t>
            </a:r>
            <a:r>
              <a:rPr lang="hr-HR" sz="2800" dirty="0" err="1" smtClean="0"/>
              <a:t>pseudojeziku</a:t>
            </a:r>
            <a:r>
              <a:rPr lang="hr-HR" sz="2800" dirty="0" smtClean="0"/>
              <a:t> </a:t>
            </a:r>
            <a:r>
              <a:rPr lang="hr-HR" sz="2800" dirty="0"/>
              <a:t>koji učitava </a:t>
            </a:r>
            <a:r>
              <a:rPr lang="hr-HR" sz="2800" dirty="0" smtClean="0"/>
              <a:t>broj </a:t>
            </a:r>
            <a:r>
              <a:rPr lang="pl-PL" sz="2800" dirty="0" smtClean="0"/>
              <a:t>prijatelja </a:t>
            </a:r>
            <a:r>
              <a:rPr lang="pl-PL" sz="2800" b="1" i="1" dirty="0"/>
              <a:t>p </a:t>
            </a:r>
            <a:r>
              <a:rPr lang="pl-PL" sz="2800" dirty="0"/>
              <a:t>i broj kolača </a:t>
            </a:r>
            <a:r>
              <a:rPr lang="pl-PL" sz="2800" b="1" i="1" dirty="0"/>
              <a:t>k </a:t>
            </a:r>
            <a:r>
              <a:rPr lang="pl-PL" sz="2800" dirty="0"/>
              <a:t>te ispisuje podatke koji zanimaju Jakova.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1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Analiza…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 – broj prijatelja</a:t>
            </a:r>
          </a:p>
          <a:p>
            <a:r>
              <a:rPr lang="hr-HR" dirty="0" smtClean="0"/>
              <a:t>k – broj kolača</a:t>
            </a:r>
          </a:p>
          <a:p>
            <a:r>
              <a:rPr lang="hr-HR" dirty="0" smtClean="0"/>
              <a:t> svaki prijatelj dobio je najmanja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hr-HR" dirty="0" smtClean="0"/>
              <a:t>kolača</a:t>
            </a:r>
          </a:p>
          <a:p>
            <a:r>
              <a:rPr lang="hr-HR" dirty="0"/>
              <a:t> </a:t>
            </a:r>
            <a:r>
              <a:rPr lang="hr-HR" dirty="0" smtClean="0"/>
              <a:t>(p -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</a:t>
            </a:r>
            <a:r>
              <a:rPr lang="hr-HR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p)</a:t>
            </a:r>
            <a:r>
              <a:rPr lang="hr-HR" dirty="0" smtClean="0"/>
              <a:t> prijatelja je dobilo jedan kolač manje</a:t>
            </a:r>
          </a:p>
          <a:p>
            <a:r>
              <a:rPr lang="hr-HR" dirty="0" smtClean="0"/>
              <a:t>Primjer:</a:t>
            </a:r>
          </a:p>
          <a:p>
            <a:pPr lvl="1"/>
            <a:r>
              <a:rPr lang="hr-HR" dirty="0" smtClean="0"/>
              <a:t>neka je p:=5, a k:=27 =&gt; </a:t>
            </a:r>
          </a:p>
          <a:p>
            <a:pPr lvl="2"/>
            <a:r>
              <a:rPr lang="hr-HR" dirty="0" smtClean="0"/>
              <a:t>svaki prijatelj dobio je najmanje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= 5 </a:t>
            </a:r>
            <a:r>
              <a:rPr lang="hr-HR" dirty="0" smtClean="0"/>
              <a:t>kolača</a:t>
            </a:r>
          </a:p>
          <a:p>
            <a:pPr lvl="2"/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27 - 27 </a:t>
            </a:r>
            <a:r>
              <a:rPr lang="hr-HR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= 25 </a:t>
            </a:r>
            <a:r>
              <a:rPr lang="hr-HR" dirty="0" smtClean="0"/>
              <a:t>prijatelja je dobilo kolač manje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8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Algoritmi za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zamjenu </a:t>
            </a:r>
            <a:r>
              <a:rPr lang="hr-HR" dirty="0"/>
              <a:t>sadržaja dviju varijabli</a:t>
            </a:r>
          </a:p>
          <a:p>
            <a:r>
              <a:rPr lang="pl-PL" dirty="0" smtClean="0"/>
              <a:t> </a:t>
            </a:r>
            <a:r>
              <a:rPr lang="pl-PL" dirty="0"/>
              <a:t>prebrojavanje prema zadanome kriteriju</a:t>
            </a:r>
          </a:p>
          <a:p>
            <a:r>
              <a:rPr lang="pl-PL" dirty="0" smtClean="0"/>
              <a:t> za </a:t>
            </a:r>
            <a:r>
              <a:rPr lang="pl-PL" dirty="0"/>
              <a:t>zbrajanje prema zadanome kriteriju</a:t>
            </a:r>
          </a:p>
          <a:p>
            <a:r>
              <a:rPr lang="pl-PL" dirty="0" smtClean="0"/>
              <a:t> za </a:t>
            </a:r>
            <a:r>
              <a:rPr lang="pl-PL" dirty="0"/>
              <a:t>pretraživanje prema zadanome kriteriju</a:t>
            </a:r>
          </a:p>
          <a:p>
            <a:r>
              <a:rPr lang="hr-HR" dirty="0" smtClean="0"/>
              <a:t> za </a:t>
            </a:r>
            <a:r>
              <a:rPr lang="hr-HR" dirty="0"/>
              <a:t>izračun srednje vrijednosti brojeva</a:t>
            </a:r>
          </a:p>
          <a:p>
            <a:r>
              <a:rPr lang="pl-PL" dirty="0" smtClean="0"/>
              <a:t> za </a:t>
            </a:r>
            <a:r>
              <a:rPr lang="pl-PL" dirty="0"/>
              <a:t>traženje najmanjega i najvećega </a:t>
            </a:r>
            <a:r>
              <a:rPr lang="pl-PL" dirty="0" smtClean="0"/>
              <a:t>među </a:t>
            </a:r>
            <a:r>
              <a:rPr lang="hr-HR" dirty="0" smtClean="0"/>
              <a:t>(</a:t>
            </a:r>
            <a:r>
              <a:rPr lang="hr-HR" dirty="0"/>
              <a:t>učitanim) brojevima</a:t>
            </a:r>
          </a:p>
          <a:p>
            <a:r>
              <a:rPr lang="pl-PL" dirty="0" smtClean="0"/>
              <a:t> </a:t>
            </a:r>
            <a:r>
              <a:rPr lang="pl-PL" dirty="0"/>
              <a:t>za rad s prirodnim brojevima</a:t>
            </a:r>
            <a:endParaRPr lang="hr-HR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00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0">
              <a:spcBef>
                <a:spcPts val="60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(p, k);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broj_kolaca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k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ostalo_je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k </a:t>
            </a:r>
            <a:r>
              <a:rPr lang="hr-HR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ostalo_je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0)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manje := p – 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ostalo_je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broj_kolaca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manje);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6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35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dirty="0"/>
              <a:t>Mještani su odlučili uz rijeku koja prolazi kroz njihovo mjesto postaviti niz naizmjenično </a:t>
            </a:r>
            <a:r>
              <a:rPr lang="hr-HR" sz="2200" dirty="0" smtClean="0"/>
              <a:t>plavih i </a:t>
            </a:r>
            <a:r>
              <a:rPr lang="hr-HR" sz="2200" dirty="0"/>
              <a:t>crvenih klupa s tim da prva klupa u nizu bude plava. Izračunali su da trebaju postaviti </a:t>
            </a:r>
            <a:r>
              <a:rPr lang="hr-HR" sz="2200" dirty="0" smtClean="0"/>
              <a:t>točno </a:t>
            </a:r>
            <a:r>
              <a:rPr lang="hr-HR" sz="2200" b="1" i="1" dirty="0" smtClean="0"/>
              <a:t>n </a:t>
            </a:r>
            <a:r>
              <a:rPr lang="hr-HR" sz="2200" dirty="0"/>
              <a:t>klupa. Napišite program u </a:t>
            </a:r>
            <a:r>
              <a:rPr lang="hr-HR" sz="2200" dirty="0" err="1"/>
              <a:t>pseudojeziku</a:t>
            </a:r>
            <a:r>
              <a:rPr lang="hr-HR" sz="2200" dirty="0"/>
              <a:t> koji će za učitani broj klupa </a:t>
            </a:r>
            <a:r>
              <a:rPr lang="hr-HR" sz="2200" b="1" i="1" dirty="0"/>
              <a:t>n </a:t>
            </a:r>
            <a:r>
              <a:rPr lang="hr-HR" sz="2200" dirty="0"/>
              <a:t>ispisati koliko im </a:t>
            </a:r>
            <a:r>
              <a:rPr lang="hr-HR" sz="2200" dirty="0" smtClean="0"/>
              <a:t>treba plavih </a:t>
            </a:r>
            <a:r>
              <a:rPr lang="hr-HR" sz="2200" b="1" i="1" dirty="0"/>
              <a:t>p</a:t>
            </a:r>
            <a:r>
              <a:rPr lang="hr-HR" sz="2200" dirty="0"/>
              <a:t>, a koliko crvenih </a:t>
            </a:r>
            <a:r>
              <a:rPr lang="hr-HR" sz="2200" b="1" i="1" dirty="0"/>
              <a:t>c </a:t>
            </a:r>
            <a:r>
              <a:rPr lang="hr-HR" sz="2200" dirty="0"/>
              <a:t>klupa</a:t>
            </a:r>
            <a:r>
              <a:rPr lang="hr-HR" sz="2200" dirty="0" smtClean="0"/>
              <a:t>.</a:t>
            </a:r>
          </a:p>
          <a:p>
            <a:pPr marL="363538" indent="0">
              <a:spcBef>
                <a:spcPts val="0"/>
              </a:spcBef>
              <a:buNone/>
            </a:pPr>
            <a:endParaRPr lang="hr-HR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:=n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 n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+ n </a:t>
            </a:r>
            <a:r>
              <a:rPr lang="hr-HR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(p, c);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2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Napišite program u </a:t>
            </a:r>
            <a:r>
              <a:rPr lang="hr-HR" dirty="0" err="1"/>
              <a:t>pseudojeziku</a:t>
            </a:r>
            <a:r>
              <a:rPr lang="hr-HR" dirty="0"/>
              <a:t> koji učitava tri broja </a:t>
            </a:r>
            <a:r>
              <a:rPr lang="hr-HR" b="1" dirty="0"/>
              <a:t>a</a:t>
            </a:r>
            <a:r>
              <a:rPr lang="hr-HR" dirty="0"/>
              <a:t>, </a:t>
            </a:r>
            <a:r>
              <a:rPr lang="hr-HR" b="1" dirty="0"/>
              <a:t>b</a:t>
            </a:r>
            <a:r>
              <a:rPr lang="hr-HR" dirty="0"/>
              <a:t>, </a:t>
            </a:r>
            <a:r>
              <a:rPr lang="hr-HR" b="1" dirty="0"/>
              <a:t>c </a:t>
            </a:r>
            <a:r>
              <a:rPr lang="hr-HR" dirty="0"/>
              <a:t>i ispisuje najvećega od njih</a:t>
            </a:r>
            <a:r>
              <a:rPr lang="hr-HR" dirty="0" smtClean="0"/>
              <a:t>. Učitana </a:t>
            </a:r>
            <a:r>
              <a:rPr lang="hr-HR" dirty="0"/>
              <a:t>tri broja sigurno su različita</a:t>
            </a:r>
            <a:r>
              <a:rPr lang="hr-HR" dirty="0" smtClean="0"/>
              <a:t>.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(a, b, c);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najveći:=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b&gt;najveći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najveći:=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c&gt;najveći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najveći:=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najveći);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71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/>
              <a:t>Za jednu je tortu, između ostaloga, potrebno tri jaja. U hladnjaku imamo </a:t>
            </a:r>
            <a:r>
              <a:rPr lang="pl-PL" sz="2000" b="1" dirty="0"/>
              <a:t>J </a:t>
            </a:r>
            <a:r>
              <a:rPr lang="pl-PL" sz="2000" dirty="0"/>
              <a:t>jaja. Napišite </a:t>
            </a:r>
            <a:r>
              <a:rPr lang="pl-PL" sz="2000" dirty="0" smtClean="0"/>
              <a:t>program </a:t>
            </a:r>
            <a:r>
              <a:rPr lang="hr-HR" sz="2000" dirty="0" smtClean="0"/>
              <a:t>u </a:t>
            </a:r>
            <a:r>
              <a:rPr lang="hr-HR" sz="2000" dirty="0" err="1"/>
              <a:t>pseudojeziku</a:t>
            </a:r>
            <a:r>
              <a:rPr lang="hr-HR" sz="2000" dirty="0"/>
              <a:t> koji će učitavati broj raspoloživih jaja </a:t>
            </a:r>
            <a:r>
              <a:rPr lang="hr-HR" sz="2000" b="1" dirty="0"/>
              <a:t>J</a:t>
            </a:r>
            <a:r>
              <a:rPr lang="hr-HR" sz="2000" dirty="0"/>
              <a:t>, </a:t>
            </a:r>
            <a:r>
              <a:rPr lang="hr-HR" sz="2000" dirty="0" smtClean="0"/>
              <a:t>provjeriti </a:t>
            </a:r>
            <a:r>
              <a:rPr lang="hr-HR" sz="2000" dirty="0"/>
              <a:t>koliko je torti moguće ispeći </a:t>
            </a:r>
            <a:r>
              <a:rPr lang="hr-HR" sz="2000" dirty="0" smtClean="0"/>
              <a:t>i ispisati </a:t>
            </a:r>
            <a:r>
              <a:rPr lang="hr-HR" sz="2000" dirty="0"/>
              <a:t>odgovarajuću poruku: „Možete ispeći barem dvije torte”, „Možete ispeći najviše </a:t>
            </a:r>
            <a:r>
              <a:rPr lang="hr-HR" sz="2000" dirty="0" smtClean="0"/>
              <a:t>jednu tortu</a:t>
            </a:r>
            <a:r>
              <a:rPr lang="hr-HR" sz="2000" dirty="0"/>
              <a:t>” ili „Ne možete ispeći niti jednu tortu</a:t>
            </a:r>
            <a:r>
              <a:rPr lang="hr-HR" sz="2000" dirty="0" smtClean="0"/>
              <a:t>”.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:=j </a:t>
            </a: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 &gt; = 2) </a:t>
            </a: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(‘Možete ispeći barem dvije torte’);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 &gt; = 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(‘Možete ispeći najviše jednu tortu’);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(‘Ne možete ispeći niti jednu tortu’);  </a:t>
            </a:r>
          </a:p>
          <a:p>
            <a:pPr marL="0" indent="0">
              <a:spcBef>
                <a:spcPts val="0"/>
              </a:spcBef>
              <a:buNone/>
            </a:pP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3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Napišite pseudokôd koji će unositi troznamenkasti prirodni broj </a:t>
            </a:r>
            <a:r>
              <a:rPr lang="hr-HR" b="1" dirty="0"/>
              <a:t>n </a:t>
            </a:r>
            <a:r>
              <a:rPr lang="hr-HR" dirty="0"/>
              <a:t>i ispisivati </a:t>
            </a:r>
            <a:r>
              <a:rPr lang="hr-HR" dirty="0" smtClean="0"/>
              <a:t>njegovu najveću </a:t>
            </a:r>
            <a:r>
              <a:rPr lang="hr-HR" dirty="0"/>
              <a:t>znamenku.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103751"/>
              </p:ext>
            </p:extLst>
          </p:nvPr>
        </p:nvGraphicFramePr>
        <p:xfrm>
          <a:off x="969681" y="3072901"/>
          <a:ext cx="1072926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3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ulaz</a:t>
                      </a:r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(broj);</a:t>
                      </a:r>
                    </a:p>
                    <a:p>
                      <a:r>
                        <a:rPr lang="hr-HR" b="1" u="sng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ako je</a:t>
                      </a:r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(broj&gt;=100) I (broj &lt;=999) </a:t>
                      </a:r>
                      <a:r>
                        <a:rPr lang="hr-HR" b="1" u="sng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onda</a:t>
                      </a:r>
                    </a:p>
                    <a:p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stotica:=broj </a:t>
                      </a: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100;</a:t>
                      </a:r>
                    </a:p>
                    <a:p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desetica:=broj </a:t>
                      </a:r>
                      <a:r>
                        <a:rPr lang="hr-HR" b="1" u="sng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</a:t>
                      </a:r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10 </a:t>
                      </a:r>
                      <a:r>
                        <a:rPr lang="hr-HR" b="1" u="sng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mod</a:t>
                      </a:r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10;</a:t>
                      </a:r>
                    </a:p>
                    <a:p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jedinica:=broj </a:t>
                      </a:r>
                      <a:r>
                        <a:rPr lang="hr-HR" b="1" u="sng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mod</a:t>
                      </a:r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10;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najveća:=stotica;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ako je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desetica&gt;najveća </a:t>
                      </a: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onda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najveća:=desetica;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0" u="none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ako je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jedinica&gt;najveća </a:t>
                      </a: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onda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najveća:=jedinica;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0" u="none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izlaz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(najveća);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inače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izlaz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(‘Niste upisali troznamenkasti broj’);</a:t>
                      </a:r>
                    </a:p>
                    <a:p>
                      <a:endParaRPr lang="hr-HR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2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Učitati troznamenkasti broj n.  Izračunati x (</a:t>
            </a:r>
            <a:r>
              <a:rPr lang="hr-HR" sz="2800" b="1" dirty="0" smtClean="0"/>
              <a:t>x je </a:t>
            </a:r>
            <a:r>
              <a:rPr lang="hr-HR" sz="2800" dirty="0" smtClean="0"/>
              <a:t>sastavljen </a:t>
            </a:r>
            <a:r>
              <a:rPr lang="hr-HR" sz="2800" dirty="0"/>
              <a:t>od prvih dviju </a:t>
            </a:r>
            <a:r>
              <a:rPr lang="hr-HR" sz="2800" dirty="0" smtClean="0"/>
              <a:t>znamenaka broja </a:t>
            </a:r>
            <a:r>
              <a:rPr lang="hr-HR" sz="2800" b="1" dirty="0" smtClean="0"/>
              <a:t>n</a:t>
            </a:r>
            <a:r>
              <a:rPr lang="hr-HR" sz="2800" dirty="0" smtClean="0"/>
              <a:t>),  i y (</a:t>
            </a:r>
            <a:r>
              <a:rPr lang="hr-HR" sz="2800" b="1" dirty="0" smtClean="0"/>
              <a:t>y </a:t>
            </a:r>
            <a:r>
              <a:rPr lang="hr-HR" sz="2800" dirty="0" smtClean="0"/>
              <a:t>su</a:t>
            </a:r>
            <a:r>
              <a:rPr lang="hr-HR" sz="2800" b="1" dirty="0" smtClean="0"/>
              <a:t> </a:t>
            </a:r>
            <a:r>
              <a:rPr lang="hr-HR" sz="2800" dirty="0" smtClean="0"/>
              <a:t>posljednje dvije </a:t>
            </a:r>
            <a:r>
              <a:rPr lang="hr-HR" sz="2800" dirty="0" err="1" smtClean="0"/>
              <a:t>znamenake</a:t>
            </a:r>
            <a:r>
              <a:rPr lang="hr-HR" sz="2800" dirty="0" smtClean="0"/>
              <a:t>). Ispisati veći broj od brojeva x i y.</a:t>
            </a:r>
          </a:p>
          <a:p>
            <a:pPr marL="0" indent="0">
              <a:buNone/>
            </a:pPr>
            <a:r>
              <a:rPr lang="hr-HR" sz="2800" dirty="0" smtClean="0"/>
              <a:t>Ako </a:t>
            </a:r>
            <a:r>
              <a:rPr lang="hr-HR" sz="2800" dirty="0"/>
              <a:t>je, primjerice</a:t>
            </a:r>
            <a:r>
              <a:rPr lang="hr-HR" sz="2800" dirty="0" smtClean="0"/>
              <a:t>, </a:t>
            </a:r>
            <a:r>
              <a:rPr lang="hr-HR" sz="2800" b="1" dirty="0" smtClean="0"/>
              <a:t>n </a:t>
            </a:r>
            <a:r>
              <a:rPr lang="hr-HR" sz="2800" dirty="0"/>
              <a:t>= 158, onda je </a:t>
            </a:r>
            <a:r>
              <a:rPr lang="hr-HR" sz="2800" b="1" dirty="0"/>
              <a:t>x </a:t>
            </a:r>
            <a:r>
              <a:rPr lang="hr-HR" sz="2800" dirty="0"/>
              <a:t>= 15, a </a:t>
            </a:r>
            <a:r>
              <a:rPr lang="hr-HR" sz="2800" b="1" dirty="0"/>
              <a:t>y </a:t>
            </a:r>
            <a:r>
              <a:rPr lang="hr-HR" sz="2800" dirty="0"/>
              <a:t>= 58. </a:t>
            </a:r>
            <a:endParaRPr lang="hr-HR" sz="2800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000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n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x &gt; y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(x)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(y);</a:t>
            </a:r>
          </a:p>
          <a:p>
            <a:endParaRPr lang="hr-HR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2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36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000" dirty="0"/>
              <a:t>Jedna specijalna vrsta virusa razmnožava se na način da se svakih sat vremena svaki </a:t>
            </a:r>
            <a:r>
              <a:rPr lang="sv-SE" sz="2000" dirty="0" smtClean="0"/>
              <a:t>virus</a:t>
            </a:r>
            <a:r>
              <a:rPr lang="hr-HR" sz="2000" dirty="0" smtClean="0"/>
              <a:t> podijeli </a:t>
            </a:r>
            <a:r>
              <a:rPr lang="hr-HR" sz="2000" dirty="0"/>
              <a:t>na točno tri nova virusa. U laboratoriju su nabavili jedan takav </a:t>
            </a:r>
            <a:r>
              <a:rPr lang="hr-HR" sz="2000" dirty="0" smtClean="0"/>
              <a:t>virus. Napišite </a:t>
            </a:r>
            <a:r>
              <a:rPr lang="hr-HR" sz="2000" dirty="0"/>
              <a:t>program u </a:t>
            </a:r>
            <a:r>
              <a:rPr lang="hr-HR" sz="2000" dirty="0" err="1"/>
              <a:t>pseudojeziku</a:t>
            </a:r>
            <a:r>
              <a:rPr lang="hr-HR" sz="2000" dirty="0"/>
              <a:t> koji će ispisivati koliko najmanje sati </a:t>
            </a:r>
            <a:r>
              <a:rPr lang="hr-HR" sz="2000" b="1" i="1" dirty="0"/>
              <a:t>s </a:t>
            </a:r>
            <a:r>
              <a:rPr lang="hr-HR" sz="2000" dirty="0"/>
              <a:t>djelatnici </a:t>
            </a:r>
            <a:r>
              <a:rPr lang="hr-HR" sz="2000" dirty="0" smtClean="0"/>
              <a:t>laboratorija moraju </a:t>
            </a:r>
            <a:r>
              <a:rPr lang="hr-HR" sz="2000" dirty="0"/>
              <a:t>čekati kako bi imali </a:t>
            </a:r>
            <a:r>
              <a:rPr lang="hr-HR" sz="2000" b="1" i="1" dirty="0"/>
              <a:t>n </a:t>
            </a:r>
            <a:r>
              <a:rPr lang="hr-HR" sz="2000" dirty="0"/>
              <a:t>takvih virusa</a:t>
            </a:r>
            <a:r>
              <a:rPr lang="hr-HR" sz="2000" dirty="0" smtClean="0"/>
              <a:t>.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s:=0;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ima_ih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:=1;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ima_ih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n) </a:t>
            </a:r>
            <a:r>
              <a:rPr lang="hr-H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s:=s+1;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ima_ih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ima_ih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*3;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ima_ih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6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36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000" dirty="0"/>
              <a:t>Osoba A je u banku uložila </a:t>
            </a:r>
            <a:r>
              <a:rPr lang="pl-PL" sz="2000" b="1" i="1" dirty="0"/>
              <a:t>x </a:t>
            </a:r>
            <a:r>
              <a:rPr lang="pl-PL" sz="2000" dirty="0"/>
              <a:t>kuna. Za točno mjesec dana banka će na njezin iznos </a:t>
            </a:r>
            <a:r>
              <a:rPr lang="pl-PL" sz="2000" dirty="0" smtClean="0"/>
              <a:t>dodati kamatu </a:t>
            </a:r>
            <a:r>
              <a:rPr lang="pl-PL" sz="2000" dirty="0"/>
              <a:t>u iznosu od </a:t>
            </a:r>
            <a:r>
              <a:rPr lang="pl-PL" sz="2000" b="1" i="1" dirty="0"/>
              <a:t>p</a:t>
            </a:r>
            <a:r>
              <a:rPr lang="pl-PL" sz="2000" dirty="0"/>
              <a:t>%. Svaki sljedeći mjesec kamata se dodaje na prethodno uvećani iznos</a:t>
            </a:r>
            <a:r>
              <a:rPr lang="pl-PL" sz="2000" dirty="0" smtClean="0"/>
              <a:t>. Osobu </a:t>
            </a:r>
            <a:r>
              <a:rPr lang="pl-PL" sz="2000" dirty="0"/>
              <a:t>A zanima koliko minimalno mjeseci treba ostaviti novac u banci kako bi imala na </a:t>
            </a:r>
            <a:r>
              <a:rPr lang="pl-PL" sz="2000" dirty="0" smtClean="0"/>
              <a:t>računu </a:t>
            </a:r>
            <a:r>
              <a:rPr lang="hr-HR" sz="2000" dirty="0" smtClean="0"/>
              <a:t>bar </a:t>
            </a:r>
            <a:r>
              <a:rPr lang="hr-HR" sz="2000" b="1" i="1" dirty="0"/>
              <a:t>y </a:t>
            </a:r>
            <a:r>
              <a:rPr lang="hr-HR" sz="2000" dirty="0"/>
              <a:t>kuna. Pomognite osobi A i napišite program u </a:t>
            </a:r>
            <a:r>
              <a:rPr lang="hr-HR" sz="2000" dirty="0" err="1"/>
              <a:t>pseudojeziku</a:t>
            </a:r>
            <a:r>
              <a:rPr lang="hr-HR" sz="2000" dirty="0"/>
              <a:t> koji će unositi </a:t>
            </a:r>
            <a:r>
              <a:rPr lang="hr-HR" sz="2000" dirty="0" smtClean="0"/>
              <a:t>vrijednosti </a:t>
            </a:r>
            <a:r>
              <a:rPr lang="pl-PL" sz="2000" b="1" i="1" dirty="0" smtClean="0"/>
              <a:t>x</a:t>
            </a:r>
            <a:r>
              <a:rPr lang="pl-PL" sz="2000" dirty="0"/>
              <a:t>, </a:t>
            </a:r>
            <a:r>
              <a:rPr lang="pl-PL" sz="2000" b="1" i="1" dirty="0"/>
              <a:t>p </a:t>
            </a:r>
            <a:r>
              <a:rPr lang="pl-PL" sz="2000" dirty="0"/>
              <a:t>i </a:t>
            </a:r>
            <a:r>
              <a:rPr lang="pl-PL" sz="2000" b="1" i="1" dirty="0"/>
              <a:t>y </a:t>
            </a:r>
            <a:r>
              <a:rPr lang="pl-PL" sz="2000" dirty="0"/>
              <a:t>te će računati i ispisati minimalni broj mjeseci </a:t>
            </a:r>
            <a:r>
              <a:rPr lang="pl-PL" sz="2000" b="1" i="1" dirty="0"/>
              <a:t>m </a:t>
            </a:r>
            <a:r>
              <a:rPr lang="pl-PL" sz="2000" dirty="0"/>
              <a:t>iz teksta zadatka</a:t>
            </a:r>
            <a:r>
              <a:rPr lang="pl-PL" sz="2000" dirty="0" smtClean="0"/>
              <a:t>.</a:t>
            </a:r>
          </a:p>
          <a:p>
            <a:pPr marL="36353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(x, p, y);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m:=0;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x&lt;y </a:t>
            </a:r>
            <a:r>
              <a:rPr lang="pl-PL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x:=x+x*p/100;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m:=m+1;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(m);</a:t>
            </a:r>
          </a:p>
          <a:p>
            <a:pPr marL="0" indent="0">
              <a:buNone/>
            </a:pP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8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600" dirty="0" smtClean="0"/>
              <a:t>Upisati broj </a:t>
            </a:r>
            <a:r>
              <a:rPr lang="hr-HR" sz="2600" dirty="0"/>
              <a:t>učenika </a:t>
            </a:r>
            <a:r>
              <a:rPr lang="hr-HR" sz="2600" b="1" dirty="0"/>
              <a:t>N </a:t>
            </a:r>
            <a:r>
              <a:rPr lang="hr-HR" sz="2600" dirty="0"/>
              <a:t>i broj bodova </a:t>
            </a:r>
            <a:r>
              <a:rPr lang="hr-HR" sz="2600" dirty="0" smtClean="0"/>
              <a:t>za svakog učenika (</a:t>
            </a:r>
            <a:r>
              <a:rPr lang="hr-HR" sz="2600" b="1" dirty="0" smtClean="0"/>
              <a:t>b). </a:t>
            </a:r>
            <a:r>
              <a:rPr lang="hr-HR" sz="2600" dirty="0" smtClean="0"/>
              <a:t>Ispisati</a:t>
            </a:r>
            <a:r>
              <a:rPr lang="hr-HR" sz="2600" b="1" dirty="0" smtClean="0"/>
              <a:t>  </a:t>
            </a:r>
            <a:r>
              <a:rPr lang="hr-HR" sz="2600" dirty="0" smtClean="0"/>
              <a:t>broj </a:t>
            </a:r>
            <a:r>
              <a:rPr lang="hr-HR" sz="2600" dirty="0"/>
              <a:t>učenika </a:t>
            </a:r>
            <a:r>
              <a:rPr lang="hr-HR" sz="2600" dirty="0" smtClean="0"/>
              <a:t>s ocjenom odličan, ako je potrebno barem 80 bodova za tu ocjenu.</a:t>
            </a:r>
          </a:p>
          <a:p>
            <a:pPr marL="0" indent="0">
              <a:buNone/>
            </a:pPr>
            <a:endParaRPr lang="hr-HR" sz="2600" dirty="0" smtClean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ulaz(N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 := 0;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(B);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&gt;= 80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	s := s + 1;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(s); </a:t>
            </a:r>
          </a:p>
          <a:p>
            <a:endParaRPr lang="hr-HR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4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2600" dirty="0"/>
              <a:t>U razredu ima </a:t>
            </a:r>
            <a:r>
              <a:rPr lang="hr-HR" sz="2600" b="1" dirty="0"/>
              <a:t>N </a:t>
            </a:r>
            <a:r>
              <a:rPr lang="hr-HR" sz="2600" dirty="0"/>
              <a:t>učenika. Na početku nastavne godine nastavnik Tjelesne i zdravstvene </a:t>
            </a:r>
            <a:r>
              <a:rPr lang="hr-HR" sz="2600" dirty="0" smtClean="0"/>
              <a:t>kulture izmjerio </a:t>
            </a:r>
            <a:r>
              <a:rPr lang="hr-HR" sz="2600" dirty="0"/>
              <a:t>je visine svih učenika te ih zapisao na papir. Za potrebe statistike nastavnik </a:t>
            </a:r>
            <a:r>
              <a:rPr lang="hr-HR" sz="2600" dirty="0" smtClean="0"/>
              <a:t>treba odrediti </a:t>
            </a:r>
            <a:r>
              <a:rPr lang="hr-HR" sz="2600" dirty="0"/>
              <a:t>najvišega učenika. Napišite program u </a:t>
            </a:r>
            <a:r>
              <a:rPr lang="hr-HR" sz="2600" dirty="0" err="1"/>
              <a:t>pseudojeziku</a:t>
            </a:r>
            <a:r>
              <a:rPr lang="hr-HR" sz="2600" dirty="0"/>
              <a:t> koji će unositi broj učenika </a:t>
            </a:r>
            <a:r>
              <a:rPr lang="hr-HR" sz="2600" b="1" dirty="0"/>
              <a:t>N </a:t>
            </a:r>
            <a:r>
              <a:rPr lang="hr-HR" sz="2600" dirty="0"/>
              <a:t>i </a:t>
            </a:r>
            <a:r>
              <a:rPr lang="hr-HR" sz="2600" dirty="0" smtClean="0"/>
              <a:t>visinu svakoga </a:t>
            </a:r>
            <a:r>
              <a:rPr lang="hr-HR" sz="2600" dirty="0"/>
              <a:t>učenika </a:t>
            </a:r>
            <a:r>
              <a:rPr lang="hr-HR" sz="2600" b="1" dirty="0"/>
              <a:t>V</a:t>
            </a:r>
            <a:r>
              <a:rPr lang="hr-HR" sz="2600" dirty="0"/>
              <a:t>, a ispisat će visinu najvišega učenika</a:t>
            </a:r>
            <a:r>
              <a:rPr lang="hr-HR" sz="2600" dirty="0" smtClean="0"/>
              <a:t>.</a:t>
            </a:r>
          </a:p>
          <a:p>
            <a:pPr marL="36000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:= 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V &gt;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V;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6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Zamjena vrijednosti varijablama</a:t>
            </a: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Pomoću treće varijable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c:=a;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a:=b;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b:=c;</a:t>
            </a:r>
          </a:p>
          <a:p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Bez treće varijable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:= a + b;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:= a - b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:= a - b;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8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dirty="0" smtClean="0"/>
              <a:t>Učitavati </a:t>
            </a:r>
            <a:r>
              <a:rPr lang="hr-HR" sz="2200" dirty="0"/>
              <a:t>cijele brojeve dok se ne </a:t>
            </a:r>
            <a:r>
              <a:rPr lang="hr-HR" sz="2200" dirty="0" smtClean="0"/>
              <a:t>unese 100 </a:t>
            </a:r>
            <a:r>
              <a:rPr lang="hr-HR" sz="2200" dirty="0"/>
              <a:t>pozitivnih brojeva. </a:t>
            </a:r>
            <a:r>
              <a:rPr lang="hr-HR" sz="2200" dirty="0" smtClean="0"/>
              <a:t>Ispisati </a:t>
            </a:r>
            <a:r>
              <a:rPr lang="hr-HR" sz="2200" dirty="0"/>
              <a:t>zbroj svih učitanih brojeva</a:t>
            </a:r>
            <a:r>
              <a:rPr lang="hr-HR" sz="2200" dirty="0" smtClean="0"/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000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0;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 := 0;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b &lt; 100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n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	b := b + 1;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s := s + n;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(s);</a:t>
            </a:r>
          </a:p>
          <a:p>
            <a:endParaRPr lang="hr-HR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9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Najmanji od tri unesena broja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0">
              <a:spcBef>
                <a:spcPts val="60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(a, b, c);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najmanji:=a;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b&lt;najmanji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najmanji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:=b;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c&lt;najmanji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najmanji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:=c;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(najmanji);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4680065" cy="1450757"/>
          </a:xfrm>
        </p:spPr>
        <p:txBody>
          <a:bodyPr/>
          <a:lstStyle/>
          <a:p>
            <a:r>
              <a:rPr lang="hr-HR" dirty="0" smtClean="0"/>
              <a:t>Prebrojavanje prema zadanom kriteriju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4754880" cy="4023360"/>
          </a:xfrm>
        </p:spPr>
        <p:txBody>
          <a:bodyPr/>
          <a:lstStyle/>
          <a:p>
            <a:r>
              <a:rPr lang="hr-HR" dirty="0" smtClean="0"/>
              <a:t>Broj brojeva iz intervala 1 do n koji su djeljivi s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b:=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hr-HR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3 =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:=br+1;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7281950" y="332137"/>
            <a:ext cx="4522124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Zbrajanje prema zadanom kriteriju</a:t>
            </a:r>
            <a:endParaRPr lang="hr-HR" dirty="0"/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6151418" y="1758264"/>
            <a:ext cx="515389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i="1" dirty="0" smtClean="0"/>
              <a:t>Zbroj brojeva iz intervala 1 do n koji su djeljivi s 3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s:=0;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hr-HR" b="1" i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hr-HR" b="1" i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b:= 1 </a:t>
            </a:r>
            <a:r>
              <a:rPr lang="hr-HR" b="1" i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i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pl-PL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i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pl-PL" b="1" i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= 0 </a:t>
            </a:r>
            <a:r>
              <a:rPr lang="pl-PL" b="1" i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s:= s + b;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hr-HR" b="1" i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(s);</a:t>
            </a:r>
          </a:p>
          <a:p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361424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163098" cy="1450757"/>
          </a:xfrm>
        </p:spPr>
        <p:txBody>
          <a:bodyPr/>
          <a:lstStyle/>
          <a:p>
            <a:r>
              <a:rPr lang="hr-HR" dirty="0" smtClean="0"/>
              <a:t>Zadaci: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Prebrojiti koliko ima parnih brojeva od 1 do </a:t>
            </a:r>
            <a:r>
              <a:rPr lang="hr-HR" dirty="0" smtClean="0">
                <a:solidFill>
                  <a:srgbClr val="0070C0"/>
                </a:solidFill>
              </a:rPr>
              <a:t>100</a:t>
            </a:r>
          </a:p>
          <a:p>
            <a:r>
              <a:rPr lang="hr-HR" dirty="0" smtClean="0"/>
              <a:t>DZ:</a:t>
            </a:r>
            <a:endParaRPr lang="hr-HR" dirty="0" smtClean="0"/>
          </a:p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Izračunati sumu parnih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brojeva od 1 do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100</a:t>
            </a:r>
          </a:p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Upisati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tranicu kvadrata. Ispisati O i </a:t>
            </a:r>
            <a:r>
              <a:rPr lang="hr-HR" smtClean="0">
                <a:solidFill>
                  <a:schemeClr val="accent1">
                    <a:lumMod val="75000"/>
                  </a:schemeClr>
                </a:solidFill>
              </a:rPr>
              <a:t>d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050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Pretraživanje prema zadanom kriteriju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sz="2900" dirty="0" smtClean="0"/>
              <a:t>Algoritam koji traži unos broja učenika, njihove bodove u testu i ispisuje učenike koji imaju više od 25 bodova, te broj tih učenika</a:t>
            </a:r>
          </a:p>
          <a:p>
            <a:pPr marL="363538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broj=0;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broj_učenika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učenik:=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broj_učenika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(bodovi);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bodovi&gt;25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(učenik);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broj:=broj+1;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(broj);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1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Računanje aritmetičke sredine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r-HR" dirty="0" smtClean="0">
                <a:cs typeface="Courier New" panose="02070309020205020404" pitchFamily="49" charset="0"/>
              </a:rPr>
              <a:t>Srednja ocjena nekog predmeta ili učenika</a:t>
            </a:r>
          </a:p>
          <a:p>
            <a:pPr marL="0" indent="0">
              <a:spcBef>
                <a:spcPts val="600"/>
              </a:spcBef>
              <a:buNone/>
            </a:pPr>
            <a:endParaRPr lang="hr-HR" dirty="0" smtClean="0">
              <a:cs typeface="Courier New" panose="02070309020205020404" pitchFamily="49" charset="0"/>
            </a:endParaRP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:=0;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b:=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hr-HR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4500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(ocjena);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:=s+ocjena;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srednja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:=s/n;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(srednja);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3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Traženje najvećeg (najmanjeg) broja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dirty="0" smtClean="0">
                <a:cs typeface="Courier New" panose="02070309020205020404" pitchFamily="49" charset="0"/>
              </a:rPr>
              <a:t>Ispis najvećeg broja bodova na nekom testu ili natjecanju:</a:t>
            </a:r>
          </a:p>
          <a:p>
            <a:pPr marL="0" indent="0">
              <a:spcBef>
                <a:spcPts val="0"/>
              </a:spcBef>
              <a:buNone/>
            </a:pPr>
            <a:endParaRPr lang="hr-HR" dirty="0" smtClean="0"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najveći := 0;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b:=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hr-HR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(bodovi);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bodovi&gt;najveći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endParaRPr lang="hr-HR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najveći := bodovi;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(najveći);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>
          <a:xfrm>
            <a:off x="6217919" y="1845735"/>
            <a:ext cx="5252421" cy="4023360"/>
          </a:xfrm>
        </p:spPr>
        <p:txBody>
          <a:bodyPr>
            <a:normAutofit/>
          </a:bodyPr>
          <a:lstStyle/>
          <a:p>
            <a:r>
              <a:rPr lang="hr-HR" dirty="0" smtClean="0">
                <a:cs typeface="Courier New" panose="02070309020205020404" pitchFamily="49" charset="0"/>
              </a:rPr>
              <a:t>Upisati n visina učenika. Ispisati visinu najnižeg učenika</a:t>
            </a:r>
            <a:endParaRPr lang="hr-HR" dirty="0"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endParaRPr lang="hr-H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endParaRPr lang="hr-H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najmanji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b:=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(visina);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visina&lt;najmanji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najmanji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visina;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najmanji);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2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1745</TotalTime>
  <Words>1613</Words>
  <Application>Microsoft Office PowerPoint</Application>
  <PresentationFormat>Široki zaslon</PresentationFormat>
  <Paragraphs>322</Paragraphs>
  <Slides>30</Slides>
  <Notes>0</Notes>
  <HiddenSlides>2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5" baseType="lpstr">
      <vt:lpstr>Calibri</vt:lpstr>
      <vt:lpstr>Calibri Light</vt:lpstr>
      <vt:lpstr>Courier New</vt:lpstr>
      <vt:lpstr>Wingdings</vt:lpstr>
      <vt:lpstr>Retrospektiva</vt:lpstr>
      <vt:lpstr>Standardni algoritmi</vt:lpstr>
      <vt:lpstr>Algoritmi za</vt:lpstr>
      <vt:lpstr>Zamjena vrijednosti varijablama</vt:lpstr>
      <vt:lpstr>Najmanji od tri unesena broja</vt:lpstr>
      <vt:lpstr>Prebrojavanje prema zadanom kriteriju</vt:lpstr>
      <vt:lpstr>Zadaci:</vt:lpstr>
      <vt:lpstr>Pretraživanje prema zadanom kriteriju</vt:lpstr>
      <vt:lpstr>Računanje aritmetičke sredine</vt:lpstr>
      <vt:lpstr>Traženje najvećeg (najmanjeg) broja</vt:lpstr>
      <vt:lpstr>Zadatak</vt:lpstr>
      <vt:lpstr>Rad s prirodnim brojevima</vt:lpstr>
      <vt:lpstr>Zbroj znamenki unesenog broja  Ovo je bolji način izdvajanja znamenki nego sa prošlog slajda</vt:lpstr>
      <vt:lpstr>Znamenke</vt:lpstr>
      <vt:lpstr>Ljetni rok, 2014., zadatak 36 Lanac</vt:lpstr>
      <vt:lpstr>DZ</vt:lpstr>
      <vt:lpstr>Euklidov algoritam za traženje NZM dva broja</vt:lpstr>
      <vt:lpstr>Rastavljanje unesenog broja na proste faktore</vt:lpstr>
      <vt:lpstr>Ljetni rok, 2012., zadatak 35</vt:lpstr>
      <vt:lpstr>Analiza…</vt:lpstr>
      <vt:lpstr>Algoritam</vt:lpstr>
      <vt:lpstr>Jesenski rok, 2012., zadatak 35</vt:lpstr>
      <vt:lpstr>Ljetni rok, 2013., zadatak 35</vt:lpstr>
      <vt:lpstr>Jesenski rok, 2013., zadatak 35</vt:lpstr>
      <vt:lpstr>Ljetni rok, 2014., zadatak 35</vt:lpstr>
      <vt:lpstr>Jesenski rok, 2014., zadatak 35</vt:lpstr>
      <vt:lpstr>Ljetni rok, 2012., zadatak 36</vt:lpstr>
      <vt:lpstr>Jesenski rok, 2012., zadatak 36</vt:lpstr>
      <vt:lpstr>Ljetni rok, 2013., zadatak 36</vt:lpstr>
      <vt:lpstr>Jesenski rok, 2013., zadatak 36</vt:lpstr>
      <vt:lpstr>Jesenski rok, 2014., zadatak 36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Pseudojezik</dc:title>
  <dc:creator>Vesna Tomić</dc:creator>
  <cp:lastModifiedBy>Stjepan Šalković</cp:lastModifiedBy>
  <cp:revision>108</cp:revision>
  <dcterms:created xsi:type="dcterms:W3CDTF">2015-05-31T09:04:06Z</dcterms:created>
  <dcterms:modified xsi:type="dcterms:W3CDTF">2019-10-06T17:17:23Z</dcterms:modified>
</cp:coreProperties>
</file>